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67" r:id="rId2"/>
    <p:sldId id="396" r:id="rId3"/>
    <p:sldId id="419" r:id="rId4"/>
    <p:sldId id="427" r:id="rId5"/>
    <p:sldId id="383" r:id="rId6"/>
    <p:sldId id="426" r:id="rId7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459"/>
    <a:srgbClr val="426A60"/>
    <a:srgbClr val="588C7E"/>
    <a:srgbClr val="8C4646"/>
    <a:srgbClr val="FFE6C7"/>
    <a:srgbClr val="F9B4AD"/>
    <a:srgbClr val="FAFAFA"/>
    <a:srgbClr val="F8F8F8"/>
    <a:srgbClr val="293033"/>
    <a:srgbClr val="B7BD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0" autoAdjust="0"/>
    <p:restoredTop sz="96370" autoAdjust="0"/>
  </p:normalViewPr>
  <p:slideViewPr>
    <p:cSldViewPr snapToGrid="0">
      <p:cViewPr varScale="1">
        <p:scale>
          <a:sx n="55" d="100"/>
          <a:sy n="55" d="100"/>
        </p:scale>
        <p:origin x="738" y="90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51A69-C562-4FC5-92DC-994CDC1376A2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7B73-6B03-4EF3-AD40-683CE00DABF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582650"/>
            <a:ext cx="24383999" cy="133350"/>
          </a:xfrm>
          <a:prstGeom prst="rect">
            <a:avLst/>
          </a:prstGeom>
          <a:solidFill>
            <a:srgbClr val="384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71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uiarea.fiocruz.br/index.php/Quais_formatos_devo_utilizar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9616" y="2428334"/>
            <a:ext cx="21287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EDITAL PARA </a:t>
            </a:r>
            <a:r>
              <a:rPr lang="pt-BR" sz="800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DESENVOLVIMENTO DE RECURSOS EDUCACIONAIS 2017</a:t>
            </a:r>
            <a:endParaRPr lang="tr-TR" sz="8000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E6305A1-8AC5-4784-A1A7-2E718C9D1C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17"/>
          <a:stretch/>
        </p:blipFill>
        <p:spPr>
          <a:xfrm>
            <a:off x="5662631" y="6150612"/>
            <a:ext cx="12961201" cy="659881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D8D31A35-88C6-4FA6-AA95-A42617AC813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1674"/>
          <a:stretch/>
        </p:blipFill>
        <p:spPr>
          <a:xfrm>
            <a:off x="2139696" y="840132"/>
            <a:ext cx="2696932" cy="84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6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219701" y="3708139"/>
            <a:ext cx="1394459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solidFill>
                  <a:srgbClr val="00B0F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MODALIDADES</a:t>
            </a:r>
            <a:endParaRPr lang="tr-TR" sz="7200" dirty="0">
              <a:solidFill>
                <a:srgbClr val="00B0F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44347" y="6842435"/>
            <a:ext cx="1594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 Cursos</a:t>
            </a:r>
            <a:endParaRPr lang="tr-TR" sz="3200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3689" y="6842435"/>
            <a:ext cx="1957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 Módulos</a:t>
            </a:r>
            <a:endParaRPr lang="tr-TR" sz="3200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01736" y="6842435"/>
            <a:ext cx="1531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 </a:t>
            </a:r>
            <a:r>
              <a:rPr lang="pt-BR" sz="3200" dirty="0" err="1" smtClean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eBook</a:t>
            </a:r>
            <a:endParaRPr lang="tr-TR" sz="3200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120474" y="6842435"/>
            <a:ext cx="2315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 </a:t>
            </a:r>
            <a:r>
              <a:rPr lang="pt-BR" sz="3200" dirty="0" err="1" smtClean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Videoau</a:t>
            </a:r>
            <a:r>
              <a:rPr lang="tr-TR" sz="3200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</a:t>
            </a: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as</a:t>
            </a:r>
            <a:endParaRPr lang="tr-TR" sz="3200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43695" y="755381"/>
            <a:ext cx="22896609" cy="12215555"/>
            <a:chOff x="743695" y="755381"/>
            <a:chExt cx="22896609" cy="12215555"/>
          </a:xfrm>
          <a:solidFill>
            <a:srgbClr val="0070C0"/>
          </a:solidFill>
        </p:grpSpPr>
        <p:sp>
          <p:nvSpPr>
            <p:cNvPr id="30" name="Rectangle 29"/>
            <p:cNvSpPr/>
            <p:nvPr/>
          </p:nvSpPr>
          <p:spPr>
            <a:xfrm rot="10800000">
              <a:off x="743697" y="755382"/>
              <a:ext cx="22895233" cy="34951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D96459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10800000">
              <a:off x="743697" y="12621415"/>
              <a:ext cx="22895233" cy="34951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D96459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-5189323" y="6688399"/>
              <a:ext cx="12215554" cy="34951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D96459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 rot="16200000">
              <a:off x="17357769" y="6688400"/>
              <a:ext cx="12215554" cy="34951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D96459"/>
                </a:solidFill>
              </a:endParaRPr>
            </a:p>
          </p:txBody>
        </p:sp>
      </p:grpSp>
      <p:pic>
        <p:nvPicPr>
          <p:cNvPr id="6" name="Graphic 5" descr="Closed Book">
            <a:extLst>
              <a:ext uri="{FF2B5EF4-FFF2-40B4-BE49-F238E27FC236}">
                <a16:creationId xmlns:a16="http://schemas.microsoft.com/office/drawing/2014/main" xmlns="" id="{98CA382A-CD3F-4DD3-A50E-5589B1CB95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606078" y="5878069"/>
            <a:ext cx="914400" cy="914400"/>
          </a:xfrm>
          <a:prstGeom prst="rect">
            <a:avLst/>
          </a:prstGeom>
        </p:spPr>
      </p:pic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xmlns="" id="{943F136E-00BA-4230-8918-3194E21B43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836758" y="5878069"/>
            <a:ext cx="914400" cy="914400"/>
          </a:xfrm>
          <a:prstGeom prst="rect">
            <a:avLst/>
          </a:prstGeom>
        </p:spPr>
      </p:pic>
      <p:pic>
        <p:nvPicPr>
          <p:cNvPr id="10" name="Graphic 9" descr="Open Book">
            <a:extLst>
              <a:ext uri="{FF2B5EF4-FFF2-40B4-BE49-F238E27FC236}">
                <a16:creationId xmlns:a16="http://schemas.microsoft.com/office/drawing/2014/main" xmlns="" id="{00F07144-311C-4D1F-AEB1-A4F30D9F23A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264819" y="5878069"/>
            <a:ext cx="914400" cy="914400"/>
          </a:xfrm>
          <a:prstGeom prst="rect">
            <a:avLst/>
          </a:prstGeom>
        </p:spPr>
      </p:pic>
      <p:pic>
        <p:nvPicPr>
          <p:cNvPr id="35" name="Graphic 34" descr="Laptop">
            <a:extLst>
              <a:ext uri="{FF2B5EF4-FFF2-40B4-BE49-F238E27FC236}">
                <a16:creationId xmlns:a16="http://schemas.microsoft.com/office/drawing/2014/main" xmlns="" id="{C798A85D-82F3-496F-8B9C-B8E6E15FB16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5625261" y="5878069"/>
            <a:ext cx="914400" cy="914400"/>
          </a:xfrm>
          <a:prstGeom prst="rect">
            <a:avLst/>
          </a:prstGeom>
        </p:spPr>
      </p:pic>
      <p:pic>
        <p:nvPicPr>
          <p:cNvPr id="23" name="Graphic 22" descr="Play">
            <a:extLst>
              <a:ext uri="{FF2B5EF4-FFF2-40B4-BE49-F238E27FC236}">
                <a16:creationId xmlns:a16="http://schemas.microsoft.com/office/drawing/2014/main" xmlns="" id="{54689DB3-964E-4A6F-8271-C3B95AD04F0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5740997" y="6169023"/>
            <a:ext cx="246358" cy="24635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BEF7964F-C10C-4A3D-9288-3065F5AAD404}"/>
              </a:ext>
            </a:extLst>
          </p:cNvPr>
          <p:cNvSpPr txBox="1"/>
          <p:nvPr/>
        </p:nvSpPr>
        <p:spPr>
          <a:xfrm>
            <a:off x="5416296" y="6074344"/>
            <a:ext cx="13551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800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4182" y="6023287"/>
            <a:ext cx="769182" cy="769182"/>
          </a:xfrm>
          <a:prstGeom prst="rect">
            <a:avLst/>
          </a:prstGeom>
        </p:spPr>
      </p:pic>
      <p:sp>
        <p:nvSpPr>
          <p:cNvPr id="22" name="TextBox 24"/>
          <p:cNvSpPr txBox="1"/>
          <p:nvPr/>
        </p:nvSpPr>
        <p:spPr>
          <a:xfrm>
            <a:off x="18039296" y="6926932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 </a:t>
            </a:r>
            <a:r>
              <a:rPr lang="pt-BR" sz="3200" dirty="0" err="1" smtClean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APPs</a:t>
            </a:r>
            <a:endParaRPr lang="tr-TR" sz="3200" dirty="0">
              <a:solidFill>
                <a:schemeClr val="accent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78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3695" y="755381"/>
            <a:ext cx="22896609" cy="12215555"/>
            <a:chOff x="743695" y="755381"/>
            <a:chExt cx="22896609" cy="12215555"/>
          </a:xfrm>
          <a:solidFill>
            <a:srgbClr val="D96459"/>
          </a:solidFill>
        </p:grpSpPr>
        <p:sp>
          <p:nvSpPr>
            <p:cNvPr id="9" name="Rectangle 8"/>
            <p:cNvSpPr/>
            <p:nvPr/>
          </p:nvSpPr>
          <p:spPr>
            <a:xfrm rot="10800000">
              <a:off x="743697" y="755382"/>
              <a:ext cx="22895233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rgbClr val="588C7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743697" y="12621415"/>
              <a:ext cx="22895233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-5189323" y="6688399"/>
              <a:ext cx="12215554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17357769" y="6688400"/>
              <a:ext cx="12215554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</p:grp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Ter suporte para estilização flexível (por exemplo: aumento da fonte, maior contraste de cores e ajuste da imagem para alunos com problemas visuais ou dispositivos móveis).</a:t>
            </a:r>
          </a:p>
          <a:p>
            <a:r>
              <a:rPr lang="pt-BR" dirty="0" smtClean="0"/>
              <a:t>Ter </a:t>
            </a:r>
            <a:r>
              <a:rPr lang="pt-BR" dirty="0"/>
              <a:t>suporte para controle e navegação usando o teclado (para alunos que não podem utilizar ou não têm acesso a um mouse ou dispositivo semelhante). </a:t>
            </a:r>
          </a:p>
          <a:p>
            <a:r>
              <a:rPr lang="pt-BR" dirty="0" smtClean="0"/>
              <a:t>Portabilidade para </a:t>
            </a:r>
            <a:r>
              <a:rPr lang="pt-BR" dirty="0"/>
              <a:t>que os REA possam ser utilizados em diversos </a:t>
            </a:r>
            <a:r>
              <a:rPr lang="pt-BR" dirty="0" smtClean="0"/>
              <a:t>dispositivos ( computador, tablete ou celular) . </a:t>
            </a:r>
            <a:endParaRPr lang="pt-BR" dirty="0"/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xmlns="" id="{6235C021-C1EA-4BD7-95DE-9AADAA6E29BE}"/>
              </a:ext>
            </a:extLst>
          </p:cNvPr>
          <p:cNvSpPr txBox="1"/>
          <p:nvPr/>
        </p:nvSpPr>
        <p:spPr>
          <a:xfrm>
            <a:off x="2926080" y="1432786"/>
            <a:ext cx="18251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>
                <a:solidFill>
                  <a:srgbClr val="00B0F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ACESSIBILIDADE</a:t>
            </a:r>
            <a:endParaRPr lang="tr-TR" sz="7200" dirty="0">
              <a:solidFill>
                <a:srgbClr val="00B0F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3695" y="755381"/>
            <a:ext cx="22896609" cy="12215555"/>
            <a:chOff x="743695" y="755381"/>
            <a:chExt cx="22896609" cy="12215555"/>
          </a:xfrm>
          <a:solidFill>
            <a:srgbClr val="D96459"/>
          </a:solidFill>
        </p:grpSpPr>
        <p:sp>
          <p:nvSpPr>
            <p:cNvPr id="9" name="Rectangle 8"/>
            <p:cNvSpPr/>
            <p:nvPr/>
          </p:nvSpPr>
          <p:spPr>
            <a:xfrm rot="10800000">
              <a:off x="743697" y="755382"/>
              <a:ext cx="22895233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rgbClr val="588C7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743697" y="12621415"/>
              <a:ext cx="22895233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-5189323" y="6688399"/>
              <a:ext cx="12215554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17357769" y="6688400"/>
              <a:ext cx="12215554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</p:grp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Separar claramente textos que podem ser lidos na interface ou como roteiro anexo (para permitir tradução). </a:t>
            </a:r>
          </a:p>
          <a:p>
            <a:r>
              <a:rPr lang="pt-BR" dirty="0" smtClean="0"/>
              <a:t>Fornecer </a:t>
            </a:r>
            <a:r>
              <a:rPr lang="pt-BR" dirty="0"/>
              <a:t>descrições em áudio e texto de informações não textuais apresentadas em vídeos, gráficos e imagens (para alunos com limitações visuais ou que têm acesso a telas limitadas). </a:t>
            </a:r>
          </a:p>
          <a:p>
            <a:r>
              <a:rPr lang="pt-BR" dirty="0"/>
              <a:t>Fornecer legendas das informações apresentadas em áudio (para alunos com problemas de audição ou sem acesso a interfaces de áudio</a:t>
            </a:r>
            <a:r>
              <a:rPr lang="pt-BR" dirty="0" smtClean="0"/>
              <a:t>).</a:t>
            </a:r>
          </a:p>
          <a:p>
            <a:r>
              <a:rPr lang="pt-BR" dirty="0" smtClean="0"/>
              <a:t>Se possível fornecer também em texto o conteúdo apresentado em vídeo</a:t>
            </a:r>
            <a:endParaRPr lang="pt-BR" dirty="0"/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xmlns="" id="{6235C021-C1EA-4BD7-95DE-9AADAA6E29BE}"/>
              </a:ext>
            </a:extLst>
          </p:cNvPr>
          <p:cNvSpPr txBox="1"/>
          <p:nvPr/>
        </p:nvSpPr>
        <p:spPr>
          <a:xfrm>
            <a:off x="2926080" y="1432786"/>
            <a:ext cx="18251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>
                <a:solidFill>
                  <a:srgbClr val="00B0F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ACESSIBILIDADE</a:t>
            </a:r>
            <a:endParaRPr lang="tr-TR" sz="7200" dirty="0">
              <a:solidFill>
                <a:srgbClr val="00B0F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82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3695" y="755381"/>
            <a:ext cx="22896609" cy="12215555"/>
            <a:chOff x="743695" y="755381"/>
            <a:chExt cx="22896609" cy="12215555"/>
          </a:xfrm>
          <a:solidFill>
            <a:srgbClr val="D96459"/>
          </a:solidFill>
        </p:grpSpPr>
        <p:sp>
          <p:nvSpPr>
            <p:cNvPr id="9" name="Rectangle 8"/>
            <p:cNvSpPr/>
            <p:nvPr/>
          </p:nvSpPr>
          <p:spPr>
            <a:xfrm rot="10800000">
              <a:off x="743697" y="755382"/>
              <a:ext cx="22895233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rgbClr val="588C7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743697" y="12621415"/>
              <a:ext cx="22895233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-5189323" y="6688399"/>
              <a:ext cx="12215554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17357769" y="6688400"/>
              <a:ext cx="12215554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235C021-C1EA-4BD7-95DE-9AADAA6E29BE}"/>
              </a:ext>
            </a:extLst>
          </p:cNvPr>
          <p:cNvSpPr txBox="1"/>
          <p:nvPr/>
        </p:nvSpPr>
        <p:spPr>
          <a:xfrm>
            <a:off x="5219014" y="1369117"/>
            <a:ext cx="13944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>
                <a:solidFill>
                  <a:srgbClr val="00B0F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FORMATOS ABERTOS</a:t>
            </a:r>
            <a:endParaRPr lang="tr-TR" sz="7200" dirty="0">
              <a:solidFill>
                <a:srgbClr val="00B0F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43584"/>
              </p:ext>
            </p:extLst>
          </p:nvPr>
        </p:nvGraphicFramePr>
        <p:xfrm>
          <a:off x="1896534" y="2772495"/>
          <a:ext cx="19981333" cy="9221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3890"/>
                <a:gridCol w="16697443"/>
              </a:tblGrid>
              <a:tr h="284844">
                <a:tc>
                  <a:txBody>
                    <a:bodyPr/>
                    <a:lstStyle/>
                    <a:p>
                      <a:pPr marL="28829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PT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Tipo</a:t>
                      </a:r>
                      <a:endParaRPr lang="pt-BR" sz="2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1038" marR="6103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PT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Formato Técnico</a:t>
                      </a:r>
                      <a:endParaRPr lang="pt-BR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1038" marR="61038" marT="0" marB="0"/>
                </a:tc>
              </a:tr>
              <a:tr h="164938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PT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Curso </a:t>
                      </a:r>
                      <a:endParaRPr lang="pt-BR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1038" marR="6103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HTML 5</a:t>
                      </a:r>
                      <a:endParaRPr lang="pt-BR" sz="24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*imagens, vídeos, áudios e outros tipos inseridos devem ser em formato aberto.</a:t>
                      </a:r>
                      <a:endParaRPr lang="pt-BR" sz="24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Em caso de dúvidas, consultar o Guia REA da Fiocruz:</a:t>
                      </a:r>
                      <a:endParaRPr lang="pt-BR" sz="24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400" u="sng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hlinkClick r:id="rId2"/>
                        </a:rPr>
                        <a:t>http://guiarea.fiocruz.br/index.php/Quais_formatos_devo_utilizar</a:t>
                      </a:r>
                      <a:endParaRPr lang="pt-BR" sz="2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1038" marR="61038" marT="0" marB="0"/>
                </a:tc>
              </a:tr>
              <a:tr h="116198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PT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Módulo ou Unidade</a:t>
                      </a:r>
                      <a:endParaRPr lang="pt-BR" sz="2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1038" marR="6103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HTML5</a:t>
                      </a:r>
                      <a:endParaRPr lang="pt-BR" sz="24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Em caso de dúvidas, consultar o Guia REA da Fiocruz:</a:t>
                      </a:r>
                      <a:endParaRPr lang="pt-BR" sz="24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4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hlinkClick r:id="rId2"/>
                        </a:rPr>
                        <a:t>http://guiarea.fiocruz.br/index.php/Quais_formatos_devo_utilizar</a:t>
                      </a:r>
                      <a:endParaRPr lang="pt-BR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1038" marR="61038" marT="0" marB="0"/>
                </a:tc>
              </a:tr>
              <a:tr h="97660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PT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E-book</a:t>
                      </a:r>
                      <a:endParaRPr lang="pt-BR" sz="2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1038" marR="61038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PT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EPUB </a:t>
                      </a:r>
                      <a:br>
                        <a:rPr lang="pt-PT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</a:br>
                      <a:r>
                        <a:rPr lang="pt-PT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Ex: http://www.livrosinterativoseditora.fiocruz.br/sus/12/</a:t>
                      </a:r>
                      <a:endParaRPr lang="pt-BR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1038" marR="61038" marT="0" marB="0"/>
                </a:tc>
              </a:tr>
              <a:tr h="95096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PT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Vídeos </a:t>
                      </a:r>
                      <a:endParaRPr lang="pt-BR" sz="2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1038" marR="61038" marT="0" marB="0"/>
                </a:tc>
                <a:tc>
                  <a:txBody>
                    <a:bodyPr/>
                    <a:lstStyle/>
                    <a:p>
                      <a:pPr marL="439738" indent="0" algn="l"/>
                      <a:r>
                        <a:rPr lang="en-US" sz="2400" dirty="0">
                          <a:effectLst/>
                        </a:rPr>
                        <a:t>1280x720px, 30 fps, 1Mbps, HD MP4 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38" marR="61038" marT="0" marB="0"/>
                </a:tc>
              </a:tr>
              <a:tr h="103749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PT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Jogos educacionais</a:t>
                      </a:r>
                      <a:endParaRPr lang="pt-BR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1038" marR="61038" marT="0" marB="0"/>
                </a:tc>
                <a:tc>
                  <a:txBody>
                    <a:bodyPr/>
                    <a:lstStyle/>
                    <a:p>
                      <a:pPr marL="439738" indent="0" algn="l"/>
                      <a:r>
                        <a:rPr lang="pt-BR" sz="2400" dirty="0">
                          <a:effectLst/>
                        </a:rPr>
                        <a:t>Jogo pronto para ser disponibilizado em uma URL ou em lojas virtuais que aceitem formatos abertos.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38" marR="61038" marT="0" marB="0"/>
                </a:tc>
              </a:tr>
              <a:tr h="10036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PT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APP</a:t>
                      </a:r>
                      <a:endParaRPr lang="pt-BR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1038" marR="61038" marT="0" marB="0"/>
                </a:tc>
                <a:tc>
                  <a:txBody>
                    <a:bodyPr/>
                    <a:lstStyle/>
                    <a:p>
                      <a:pPr marL="439738" indent="0" algn="l"/>
                      <a:r>
                        <a:rPr lang="pt-BR" sz="2400" dirty="0" err="1">
                          <a:effectLst/>
                        </a:rPr>
                        <a:t>Playstore</a:t>
                      </a:r>
                      <a:r>
                        <a:rPr lang="pt-BR" sz="2400" dirty="0">
                          <a:effectLst/>
                        </a:rPr>
                        <a:t> e </a:t>
                      </a:r>
                      <a:r>
                        <a:rPr lang="pt-BR" sz="2400" dirty="0" err="1">
                          <a:effectLst/>
                        </a:rPr>
                        <a:t>Applestore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038" marR="61038" marT="0" marB="0"/>
                </a:tc>
              </a:tr>
              <a:tr h="1003677">
                <a:tc>
                  <a:txBody>
                    <a:bodyPr/>
                    <a:lstStyle/>
                    <a:p>
                      <a:pPr marL="457200" algn="just" defTabSz="18288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Infográfico</a:t>
                      </a:r>
                      <a:endParaRPr lang="pt-BR" sz="2400" b="1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38" marR="61038" marT="0" marB="0"/>
                </a:tc>
                <a:tc>
                  <a:txBody>
                    <a:bodyPr/>
                    <a:lstStyle/>
                    <a:p>
                      <a:pPr marL="439738" indent="0" algn="l" defTabSz="1828800" rtl="0" eaLnBrk="1" latinLnBrk="0" hangingPunct="1"/>
                      <a:r>
                        <a:rPr lang="pt-B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HTML5</a:t>
                      </a:r>
                      <a:endParaRPr lang="pt-BR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38" marR="610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7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3695" y="755381"/>
            <a:ext cx="22896609" cy="12215555"/>
            <a:chOff x="743695" y="755381"/>
            <a:chExt cx="22896609" cy="12215555"/>
          </a:xfrm>
          <a:solidFill>
            <a:srgbClr val="D96459"/>
          </a:solidFill>
        </p:grpSpPr>
        <p:sp>
          <p:nvSpPr>
            <p:cNvPr id="9" name="Rectangle 8"/>
            <p:cNvSpPr/>
            <p:nvPr/>
          </p:nvSpPr>
          <p:spPr>
            <a:xfrm rot="10800000">
              <a:off x="743697" y="755382"/>
              <a:ext cx="22895233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rgbClr val="588C7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743697" y="12621415"/>
              <a:ext cx="22895233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-5189323" y="6688399"/>
              <a:ext cx="12215554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17357769" y="6688400"/>
              <a:ext cx="12215554" cy="3495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rgbClr val="588C7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235C021-C1EA-4BD7-95DE-9AADAA6E29BE}"/>
              </a:ext>
            </a:extLst>
          </p:cNvPr>
          <p:cNvSpPr txBox="1"/>
          <p:nvPr/>
        </p:nvSpPr>
        <p:spPr>
          <a:xfrm>
            <a:off x="2926080" y="5934447"/>
            <a:ext cx="182514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solidFill>
                  <a:srgbClr val="00B0F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Obrigado!</a:t>
            </a:r>
          </a:p>
          <a:p>
            <a:pPr algn="ctr"/>
            <a:endParaRPr lang="pt-BR" sz="7200" dirty="0">
              <a:solidFill>
                <a:srgbClr val="00B0F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pt-BR" sz="7200" dirty="0">
                <a:solidFill>
                  <a:srgbClr val="00B0F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Equipe Campus Virtual Fiocruz</a:t>
            </a:r>
            <a:endParaRPr lang="tr-TR" sz="7200" dirty="0">
              <a:solidFill>
                <a:srgbClr val="00B0F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FE73247-0099-4947-8DD7-0E18229595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1674"/>
          <a:stretch/>
        </p:blipFill>
        <p:spPr>
          <a:xfrm>
            <a:off x="9190711" y="2207949"/>
            <a:ext cx="6002579" cy="187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5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7010</TotalTime>
  <Words>281</Words>
  <Application>Microsoft Office PowerPoint</Application>
  <PresentationFormat>Personalizar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Lato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Ana Paula Bernardes Mendonça</cp:lastModifiedBy>
  <cp:revision>700</cp:revision>
  <dcterms:created xsi:type="dcterms:W3CDTF">2014-09-26T10:57:37Z</dcterms:created>
  <dcterms:modified xsi:type="dcterms:W3CDTF">2017-12-19T17:14:10Z</dcterms:modified>
</cp:coreProperties>
</file>