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672" r:id="rId3"/>
  </p:sldMasterIdLst>
  <p:notesMasterIdLst>
    <p:notesMasterId r:id="rId27"/>
  </p:notesMasterIdLst>
  <p:handoutMasterIdLst>
    <p:handoutMasterId r:id="rId28"/>
  </p:handoutMasterIdLst>
  <p:sldIdLst>
    <p:sldId id="324" r:id="rId4"/>
    <p:sldId id="325" r:id="rId5"/>
    <p:sldId id="326" r:id="rId6"/>
    <p:sldId id="327" r:id="rId7"/>
    <p:sldId id="328" r:id="rId8"/>
    <p:sldId id="329" r:id="rId9"/>
    <p:sldId id="334" r:id="rId10"/>
    <p:sldId id="335" r:id="rId11"/>
    <p:sldId id="336" r:id="rId12"/>
    <p:sldId id="337" r:id="rId13"/>
    <p:sldId id="338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30" r:id="rId22"/>
    <p:sldId id="331" r:id="rId23"/>
    <p:sldId id="332" r:id="rId24"/>
    <p:sldId id="333" r:id="rId25"/>
    <p:sldId id="260" r:id="rId26"/>
  </p:sldIdLst>
  <p:sldSz cx="12192000" cy="6858000"/>
  <p:notesSz cx="6799263" cy="9929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FF33CC"/>
    <a:srgbClr val="244072"/>
    <a:srgbClr val="264378"/>
    <a:srgbClr val="2F8162"/>
    <a:srgbClr val="FFFFFF"/>
    <a:srgbClr val="43682A"/>
    <a:srgbClr val="3A9649"/>
    <a:srgbClr val="369262"/>
    <a:srgbClr val="359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38FB64-3AA0-45C7-B8A1-3CC0443E10F4}" v="146" dt="2020-01-21T15:08:57.465"/>
    <p1510:client id="{D609B55B-95F5-4B56-A0F5-1780A900336C}" v="91" dt="2020-01-21T14:00:04.946"/>
    <p1510:client id="{E6DCA0B7-93E6-4493-B958-0D8F944A6677}" v="106" dt="2020-01-21T16:05:31.3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/>
    <p:restoredTop sz="94690"/>
  </p:normalViewPr>
  <p:slideViewPr>
    <p:cSldViewPr snapToGrid="0">
      <p:cViewPr varScale="1">
        <p:scale>
          <a:sx n="99" d="100"/>
          <a:sy n="99" d="100"/>
        </p:scale>
        <p:origin x="384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915CFC-8A84-46D6-9915-63CBD615C925}" type="doc">
      <dgm:prSet loTypeId="urn:microsoft.com/office/officeart/2005/8/layout/hProcess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8360F72A-32B3-42CB-AAD9-AD6D3A8C9D3F}">
      <dgm:prSet phldrT="[Texto]" custT="1"/>
      <dgm:spPr>
        <a:xfrm>
          <a:off x="584" y="2093272"/>
          <a:ext cx="2516975" cy="3020370"/>
        </a:xfrm>
        <a:solidFill>
          <a:srgbClr val="29498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sz="3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INSUMOS</a:t>
          </a:r>
        </a:p>
      </dgm:t>
    </dgm:pt>
    <dgm:pt modelId="{BF390CDA-3D98-4CDF-BD78-8BF722F097EB}" type="parTrans" cxnId="{834CF916-4952-4E2F-8F15-4F4A04A913B2}">
      <dgm:prSet/>
      <dgm:spPr/>
      <dgm:t>
        <a:bodyPr/>
        <a:lstStyle/>
        <a:p>
          <a:endParaRPr lang="pt-BR"/>
        </a:p>
      </dgm:t>
    </dgm:pt>
    <dgm:pt modelId="{2622703E-076C-4694-94C5-1A502940308C}" type="sibTrans" cxnId="{834CF916-4952-4E2F-8F15-4F4A04A913B2}">
      <dgm:prSet/>
      <dgm:spPr/>
      <dgm:t>
        <a:bodyPr/>
        <a:lstStyle/>
        <a:p>
          <a:endParaRPr lang="pt-BR"/>
        </a:p>
      </dgm:t>
    </dgm:pt>
    <dgm:pt modelId="{35B191C9-6A05-42A5-AF7E-CD5A8B7BF050}">
      <dgm:prSet phldrT="[Texto]" custT="1"/>
      <dgm:spPr>
        <a:xfrm>
          <a:off x="503979" y="2093272"/>
          <a:ext cx="1875146" cy="3020370"/>
        </a:xfr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 marL="36000" marR="0" lvl="0" indent="-61200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200"/>
            </a:spcAft>
            <a:buClrTx/>
            <a:buSzTx/>
            <a:buFontTx/>
            <a:buNone/>
            <a:tabLst/>
            <a:defRPr/>
          </a:pPr>
          <a:r>
            <a:rPr lang="pt-BR" sz="24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- Legislação;</a:t>
          </a:r>
        </a:p>
        <a:p>
          <a:pPr marL="36000" lvl="0" indent="-61200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pt-BR" sz="24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- Dados (Plataforma       Sucupira);</a:t>
          </a:r>
        </a:p>
        <a:p>
          <a:pPr marL="36000" marR="0" lvl="0" indent="-61200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1200"/>
            </a:spcAft>
            <a:buClrTx/>
            <a:buSzTx/>
            <a:buFontTx/>
            <a:buNone/>
            <a:tabLst/>
            <a:defRPr/>
          </a:pPr>
          <a:r>
            <a:rPr lang="pt-BR" sz="24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- Consultoria </a:t>
          </a:r>
          <a:r>
            <a:rPr lang="pt-BR" sz="2400" i="1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ad-hoc</a:t>
          </a:r>
          <a:r>
            <a:rPr lang="pt-BR" sz="24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distribuída em 49 áreas de avaliação. </a:t>
          </a:r>
        </a:p>
      </dgm:t>
    </dgm:pt>
    <dgm:pt modelId="{428FA386-F329-458B-8645-5B5C5AA2C02E}" type="parTrans" cxnId="{7B6B2163-3A17-400C-AB81-BA9DBC8F2941}">
      <dgm:prSet/>
      <dgm:spPr/>
      <dgm:t>
        <a:bodyPr/>
        <a:lstStyle/>
        <a:p>
          <a:endParaRPr lang="pt-BR"/>
        </a:p>
      </dgm:t>
    </dgm:pt>
    <dgm:pt modelId="{3A7530EB-FF26-461E-B777-0A46742FDB18}" type="sibTrans" cxnId="{7B6B2163-3A17-400C-AB81-BA9DBC8F2941}">
      <dgm:prSet/>
      <dgm:spPr/>
      <dgm:t>
        <a:bodyPr/>
        <a:lstStyle/>
        <a:p>
          <a:endParaRPr lang="pt-BR"/>
        </a:p>
      </dgm:t>
    </dgm:pt>
    <dgm:pt modelId="{3F29696B-46AD-4E5F-AC62-FF64204CD609}">
      <dgm:prSet phldrT="[Texto]" custT="1"/>
      <dgm:spPr>
        <a:xfrm>
          <a:off x="2605654" y="2093272"/>
          <a:ext cx="2516975" cy="3020370"/>
        </a:xfrm>
        <a:solidFill>
          <a:srgbClr val="2F816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sz="2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OBJETIVOS PRINCIPAIS</a:t>
          </a:r>
        </a:p>
      </dgm:t>
    </dgm:pt>
    <dgm:pt modelId="{200C2486-55EF-46D3-8492-CA4031236A81}" type="parTrans" cxnId="{5CE78E06-6A3D-43E3-9058-10E215B37E38}">
      <dgm:prSet/>
      <dgm:spPr/>
      <dgm:t>
        <a:bodyPr/>
        <a:lstStyle/>
        <a:p>
          <a:endParaRPr lang="pt-BR"/>
        </a:p>
      </dgm:t>
    </dgm:pt>
    <dgm:pt modelId="{D18F4595-0F1F-4AE1-8C0F-AB0966B7FEA0}" type="sibTrans" cxnId="{5CE78E06-6A3D-43E3-9058-10E215B37E38}">
      <dgm:prSet/>
      <dgm:spPr/>
      <dgm:t>
        <a:bodyPr/>
        <a:lstStyle/>
        <a:p>
          <a:endParaRPr lang="pt-BR"/>
        </a:p>
      </dgm:t>
    </dgm:pt>
    <dgm:pt modelId="{A9B7D286-7B43-4D64-BD6C-E0D5809AFA30}">
      <dgm:prSet phldrT="[Texto]" custT="1"/>
      <dgm:spPr>
        <a:xfrm>
          <a:off x="3109049" y="2093272"/>
          <a:ext cx="1875146" cy="3020370"/>
        </a:xfr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 indent="-540000" algn="l">
            <a:spcAft>
              <a:spcPts val="1200"/>
            </a:spcAft>
          </a:pPr>
          <a:r>
            <a:rPr lang="pt-BR" sz="24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- Entrada de novos cursos de pós-graduação;</a:t>
          </a:r>
        </a:p>
        <a:p>
          <a:pPr indent="-540000" algn="l">
            <a:spcAft>
              <a:spcPts val="1200"/>
            </a:spcAft>
          </a:pPr>
          <a:r>
            <a:rPr lang="pt-BR" sz="24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- Permanência dos cursos de qualidade;</a:t>
          </a:r>
        </a:p>
        <a:p>
          <a:pPr indent="-540000" algn="l">
            <a:spcAft>
              <a:spcPts val="1200"/>
            </a:spcAft>
          </a:pPr>
          <a:r>
            <a:rPr lang="pt-BR" sz="24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- Indução estratégica (áreas e regiões).</a:t>
          </a:r>
        </a:p>
      </dgm:t>
    </dgm:pt>
    <dgm:pt modelId="{EA9048A9-C37A-4260-BCA7-6664A7531111}" type="parTrans" cxnId="{86B63D3C-3A52-414A-B016-04009C423810}">
      <dgm:prSet/>
      <dgm:spPr/>
      <dgm:t>
        <a:bodyPr/>
        <a:lstStyle/>
        <a:p>
          <a:endParaRPr lang="pt-BR"/>
        </a:p>
      </dgm:t>
    </dgm:pt>
    <dgm:pt modelId="{4AE7866E-0A64-4E72-A701-700BEE02AB26}" type="sibTrans" cxnId="{86B63D3C-3A52-414A-B016-04009C423810}">
      <dgm:prSet/>
      <dgm:spPr/>
      <dgm:t>
        <a:bodyPr/>
        <a:lstStyle/>
        <a:p>
          <a:endParaRPr lang="pt-BR"/>
        </a:p>
      </dgm:t>
    </dgm:pt>
    <dgm:pt modelId="{7E9A4FA3-3CAC-4C2D-A3CE-52F98AC5B730}">
      <dgm:prSet phldrT="[Texto]" custT="1"/>
      <dgm:spPr>
        <a:xfrm>
          <a:off x="5210723" y="2093272"/>
          <a:ext cx="2516975" cy="3020370"/>
        </a:xfrm>
        <a:solidFill>
          <a:srgbClr val="3C5C2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sz="3600" b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RESULTADOS</a:t>
          </a:r>
        </a:p>
      </dgm:t>
    </dgm:pt>
    <dgm:pt modelId="{31D0CCFE-ABED-4E91-86B5-761C96D77502}" type="parTrans" cxnId="{EA19E397-D281-4BA5-8ED5-EC5430231D13}">
      <dgm:prSet/>
      <dgm:spPr/>
      <dgm:t>
        <a:bodyPr/>
        <a:lstStyle/>
        <a:p>
          <a:endParaRPr lang="pt-BR"/>
        </a:p>
      </dgm:t>
    </dgm:pt>
    <dgm:pt modelId="{F490DCA1-3D59-4E33-B9B8-281092129EFC}" type="sibTrans" cxnId="{EA19E397-D281-4BA5-8ED5-EC5430231D13}">
      <dgm:prSet/>
      <dgm:spPr/>
      <dgm:t>
        <a:bodyPr/>
        <a:lstStyle/>
        <a:p>
          <a:endParaRPr lang="pt-BR"/>
        </a:p>
      </dgm:t>
    </dgm:pt>
    <dgm:pt modelId="{1AB83D1A-8464-437F-9CAF-0F8B0114BCE4}">
      <dgm:prSet phldrT="[Texto]" custT="1"/>
      <dgm:spPr>
        <a:xfrm>
          <a:off x="5714118" y="2093272"/>
          <a:ext cx="1875146" cy="3020370"/>
        </a:xfr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 algn="l">
            <a:spcAft>
              <a:spcPts val="1200"/>
            </a:spcAft>
          </a:pPr>
          <a:r>
            <a:rPr lang="pt-BR" sz="2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Qualidade assegurada pela avaliação por pares;</a:t>
          </a:r>
        </a:p>
        <a:p>
          <a:pPr algn="l">
            <a:spcAft>
              <a:spcPts val="1200"/>
            </a:spcAft>
          </a:pPr>
          <a:r>
            <a:rPr lang="pt-BR" sz="2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Formação de recursos humanos de alto nível;</a:t>
          </a:r>
        </a:p>
        <a:p>
          <a:pPr algn="l">
            <a:spcAft>
              <a:spcPts val="1200"/>
            </a:spcAft>
          </a:pPr>
          <a:r>
            <a:rPr lang="pt-BR" sz="2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Referência para a distribuição de bolsas e fomento à pesquisa;</a:t>
          </a:r>
        </a:p>
        <a:p>
          <a:pPr algn="l">
            <a:spcAft>
              <a:spcPts val="1200"/>
            </a:spcAft>
          </a:pPr>
          <a:r>
            <a:rPr lang="pt-BR" sz="2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Fortalecimento das bases científicas, tecnológicas e de inovação do país.</a:t>
          </a:r>
        </a:p>
      </dgm:t>
    </dgm:pt>
    <dgm:pt modelId="{78E55166-D96C-4DE5-8DB5-B8F85B9856F5}" type="parTrans" cxnId="{44523ABC-F2D6-4534-833C-2668EBFA47B5}">
      <dgm:prSet/>
      <dgm:spPr/>
      <dgm:t>
        <a:bodyPr/>
        <a:lstStyle/>
        <a:p>
          <a:endParaRPr lang="pt-BR"/>
        </a:p>
      </dgm:t>
    </dgm:pt>
    <dgm:pt modelId="{04A14766-EB19-474D-AFEC-86EADF8C0161}" type="sibTrans" cxnId="{44523ABC-F2D6-4534-833C-2668EBFA47B5}">
      <dgm:prSet/>
      <dgm:spPr/>
      <dgm:t>
        <a:bodyPr/>
        <a:lstStyle/>
        <a:p>
          <a:endParaRPr lang="pt-BR"/>
        </a:p>
      </dgm:t>
    </dgm:pt>
    <dgm:pt modelId="{90051983-210F-4803-8367-C1108612AF19}" type="pres">
      <dgm:prSet presAssocID="{3B915CFC-8A84-46D6-9915-63CBD615C925}" presName="Name0" presStyleCnt="0">
        <dgm:presLayoutVars>
          <dgm:dir/>
          <dgm:animLvl val="lvl"/>
          <dgm:resizeHandles val="exact"/>
        </dgm:presLayoutVars>
      </dgm:prSet>
      <dgm:spPr/>
    </dgm:pt>
    <dgm:pt modelId="{EB329152-91B6-4045-AAAB-DAF2B6BD39D3}" type="pres">
      <dgm:prSet presAssocID="{8360F72A-32B3-42CB-AAD9-AD6D3A8C9D3F}" presName="compositeNode" presStyleCnt="0">
        <dgm:presLayoutVars>
          <dgm:bulletEnabled val="1"/>
        </dgm:presLayoutVars>
      </dgm:prSet>
      <dgm:spPr/>
    </dgm:pt>
    <dgm:pt modelId="{875B4BD1-6EF6-4592-83EA-472F26D15DD7}" type="pres">
      <dgm:prSet presAssocID="{8360F72A-32B3-42CB-AAD9-AD6D3A8C9D3F}" presName="bgRect" presStyleLbl="node1" presStyleIdx="0" presStyleCnt="3" custLinFactNeighborX="459" custLinFactNeighborY="649"/>
      <dgm:spPr>
        <a:prstGeom prst="roundRect">
          <a:avLst>
            <a:gd name="adj" fmla="val 5000"/>
          </a:avLst>
        </a:prstGeom>
      </dgm:spPr>
    </dgm:pt>
    <dgm:pt modelId="{406FAFAC-FAF5-4698-9C6F-2EC85D2E0997}" type="pres">
      <dgm:prSet presAssocID="{8360F72A-32B3-42CB-AAD9-AD6D3A8C9D3F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83077762-03B8-40A2-845E-C39C1A7FA43A}" type="pres">
      <dgm:prSet presAssocID="{8360F72A-32B3-42CB-AAD9-AD6D3A8C9D3F}" presName="childNode" presStyleLbl="node1" presStyleIdx="0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15DF84B6-45D6-4C3A-9679-AD98E8FB9FF9}" type="pres">
      <dgm:prSet presAssocID="{2622703E-076C-4694-94C5-1A502940308C}" presName="hSp" presStyleCnt="0"/>
      <dgm:spPr/>
    </dgm:pt>
    <dgm:pt modelId="{D4FE9118-5D1E-40DC-ABE5-FB5A8AC28D77}" type="pres">
      <dgm:prSet presAssocID="{2622703E-076C-4694-94C5-1A502940308C}" presName="vProcSp" presStyleCnt="0"/>
      <dgm:spPr/>
    </dgm:pt>
    <dgm:pt modelId="{B3C7D99B-B023-416A-9E77-0028D1C3C12B}" type="pres">
      <dgm:prSet presAssocID="{2622703E-076C-4694-94C5-1A502940308C}" presName="vSp1" presStyleCnt="0"/>
      <dgm:spPr/>
    </dgm:pt>
    <dgm:pt modelId="{DDAAC34A-A04C-4274-B2CF-3E621704B8BE}" type="pres">
      <dgm:prSet presAssocID="{2622703E-076C-4694-94C5-1A502940308C}" presName="simulatedConn" presStyleLbl="solidFgAcc1" presStyleIdx="0" presStyleCnt="2"/>
      <dgm:spPr>
        <a:xfrm rot="5400000">
          <a:off x="2396277" y="4494049"/>
          <a:ext cx="443922" cy="377546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24F29D74-1C56-4531-8A74-8C06C6552AC0}" type="pres">
      <dgm:prSet presAssocID="{2622703E-076C-4694-94C5-1A502940308C}" presName="vSp2" presStyleCnt="0"/>
      <dgm:spPr/>
    </dgm:pt>
    <dgm:pt modelId="{8C33227F-4183-4DBE-9845-A85ED1AA62ED}" type="pres">
      <dgm:prSet presAssocID="{2622703E-076C-4694-94C5-1A502940308C}" presName="sibTrans" presStyleCnt="0"/>
      <dgm:spPr/>
    </dgm:pt>
    <dgm:pt modelId="{F65FEC7B-59FF-4604-AD42-603D39233E3D}" type="pres">
      <dgm:prSet presAssocID="{3F29696B-46AD-4E5F-AC62-FF64204CD609}" presName="compositeNode" presStyleCnt="0">
        <dgm:presLayoutVars>
          <dgm:bulletEnabled val="1"/>
        </dgm:presLayoutVars>
      </dgm:prSet>
      <dgm:spPr/>
    </dgm:pt>
    <dgm:pt modelId="{4A85F87F-95D2-4BB9-B4B5-A12C8ADC9B3A}" type="pres">
      <dgm:prSet presAssocID="{3F29696B-46AD-4E5F-AC62-FF64204CD609}" presName="bgRect" presStyleLbl="node1" presStyleIdx="1" presStyleCnt="3"/>
      <dgm:spPr>
        <a:prstGeom prst="roundRect">
          <a:avLst>
            <a:gd name="adj" fmla="val 5000"/>
          </a:avLst>
        </a:prstGeom>
      </dgm:spPr>
    </dgm:pt>
    <dgm:pt modelId="{AE2999E7-247D-463C-A93B-81AA89314818}" type="pres">
      <dgm:prSet presAssocID="{3F29696B-46AD-4E5F-AC62-FF64204CD609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522C9EB9-EBC4-4C5C-AD41-225AB4FA62F4}" type="pres">
      <dgm:prSet presAssocID="{3F29696B-46AD-4E5F-AC62-FF64204CD609}" presName="childNode" presStyleLbl="node1" presStyleIdx="1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4D16B84C-868C-4BA1-B43A-7830F79C8CC0}" type="pres">
      <dgm:prSet presAssocID="{D18F4595-0F1F-4AE1-8C0F-AB0966B7FEA0}" presName="hSp" presStyleCnt="0"/>
      <dgm:spPr/>
    </dgm:pt>
    <dgm:pt modelId="{FC17C91A-2BDD-4646-B103-BC1FC7BE9DBD}" type="pres">
      <dgm:prSet presAssocID="{D18F4595-0F1F-4AE1-8C0F-AB0966B7FEA0}" presName="vProcSp" presStyleCnt="0"/>
      <dgm:spPr/>
    </dgm:pt>
    <dgm:pt modelId="{08EBF5B9-7924-481C-9D91-2D51FBEE039D}" type="pres">
      <dgm:prSet presAssocID="{D18F4595-0F1F-4AE1-8C0F-AB0966B7FEA0}" presName="vSp1" presStyleCnt="0"/>
      <dgm:spPr/>
    </dgm:pt>
    <dgm:pt modelId="{01A02BB0-B0F5-48E2-AB54-52E76B3B7913}" type="pres">
      <dgm:prSet presAssocID="{D18F4595-0F1F-4AE1-8C0F-AB0966B7FEA0}" presName="simulatedConn" presStyleLbl="solidFgAcc1" presStyleIdx="1" presStyleCnt="2"/>
      <dgm:spPr>
        <a:xfrm rot="5400000">
          <a:off x="5001347" y="4494049"/>
          <a:ext cx="443922" cy="377546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7353344"/>
              <a:satOff val="-10228"/>
              <a:lumOff val="-3922"/>
              <a:alphaOff val="0"/>
            </a:srgbClr>
          </a:solidFill>
          <a:prstDash val="solid"/>
          <a:miter lim="800000"/>
        </a:ln>
        <a:effectLst/>
      </dgm:spPr>
    </dgm:pt>
    <dgm:pt modelId="{C7345331-C144-4D8F-B612-F297158C4832}" type="pres">
      <dgm:prSet presAssocID="{D18F4595-0F1F-4AE1-8C0F-AB0966B7FEA0}" presName="vSp2" presStyleCnt="0"/>
      <dgm:spPr/>
    </dgm:pt>
    <dgm:pt modelId="{6361AE68-10E1-49CE-B840-668A67188DF3}" type="pres">
      <dgm:prSet presAssocID="{D18F4595-0F1F-4AE1-8C0F-AB0966B7FEA0}" presName="sibTrans" presStyleCnt="0"/>
      <dgm:spPr/>
    </dgm:pt>
    <dgm:pt modelId="{13295C2F-221B-4643-B6B4-37148BF1C288}" type="pres">
      <dgm:prSet presAssocID="{7E9A4FA3-3CAC-4C2D-A3CE-52F98AC5B730}" presName="compositeNode" presStyleCnt="0">
        <dgm:presLayoutVars>
          <dgm:bulletEnabled val="1"/>
        </dgm:presLayoutVars>
      </dgm:prSet>
      <dgm:spPr/>
    </dgm:pt>
    <dgm:pt modelId="{0ED6E31D-200C-45F7-8C12-E4581D36B949}" type="pres">
      <dgm:prSet presAssocID="{7E9A4FA3-3CAC-4C2D-A3CE-52F98AC5B730}" presName="bgRect" presStyleLbl="node1" presStyleIdx="2" presStyleCnt="3"/>
      <dgm:spPr>
        <a:prstGeom prst="roundRect">
          <a:avLst>
            <a:gd name="adj" fmla="val 5000"/>
          </a:avLst>
        </a:prstGeom>
      </dgm:spPr>
    </dgm:pt>
    <dgm:pt modelId="{2BC4BFD5-0284-405C-9AAB-34591370C920}" type="pres">
      <dgm:prSet presAssocID="{7E9A4FA3-3CAC-4C2D-A3CE-52F98AC5B730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9969296A-4440-4E34-9799-67DFB2835AC0}" type="pres">
      <dgm:prSet presAssocID="{7E9A4FA3-3CAC-4C2D-A3CE-52F98AC5B730}" presName="childNode" presStyleLbl="node1" presStyleIdx="2" presStyleCnt="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5CE78E06-6A3D-43E3-9058-10E215B37E38}" srcId="{3B915CFC-8A84-46D6-9915-63CBD615C925}" destId="{3F29696B-46AD-4E5F-AC62-FF64204CD609}" srcOrd="1" destOrd="0" parTransId="{200C2486-55EF-46D3-8492-CA4031236A81}" sibTransId="{D18F4595-0F1F-4AE1-8C0F-AB0966B7FEA0}"/>
    <dgm:cxn modelId="{1B9DBB0A-D67B-4295-8122-C5B3A19C53AE}" type="presOf" srcId="{3F29696B-46AD-4E5F-AC62-FF64204CD609}" destId="{4A85F87F-95D2-4BB9-B4B5-A12C8ADC9B3A}" srcOrd="0" destOrd="0" presId="urn:microsoft.com/office/officeart/2005/8/layout/hProcess7"/>
    <dgm:cxn modelId="{C2FBE30B-906C-472A-B8B5-503F2DCC52CC}" type="presOf" srcId="{8360F72A-32B3-42CB-AAD9-AD6D3A8C9D3F}" destId="{875B4BD1-6EF6-4592-83EA-472F26D15DD7}" srcOrd="0" destOrd="0" presId="urn:microsoft.com/office/officeart/2005/8/layout/hProcess7"/>
    <dgm:cxn modelId="{834CF916-4952-4E2F-8F15-4F4A04A913B2}" srcId="{3B915CFC-8A84-46D6-9915-63CBD615C925}" destId="{8360F72A-32B3-42CB-AAD9-AD6D3A8C9D3F}" srcOrd="0" destOrd="0" parTransId="{BF390CDA-3D98-4CDF-BD78-8BF722F097EB}" sibTransId="{2622703E-076C-4694-94C5-1A502940308C}"/>
    <dgm:cxn modelId="{2F12081C-BB54-4A8A-BB20-011AF3CFB7B3}" type="presOf" srcId="{1AB83D1A-8464-437F-9CAF-0F8B0114BCE4}" destId="{9969296A-4440-4E34-9799-67DFB2835AC0}" srcOrd="0" destOrd="0" presId="urn:microsoft.com/office/officeart/2005/8/layout/hProcess7"/>
    <dgm:cxn modelId="{BB7EF038-A946-4C76-A1ED-E937BA6E9001}" type="presOf" srcId="{35B191C9-6A05-42A5-AF7E-CD5A8B7BF050}" destId="{83077762-03B8-40A2-845E-C39C1A7FA43A}" srcOrd="0" destOrd="0" presId="urn:microsoft.com/office/officeart/2005/8/layout/hProcess7"/>
    <dgm:cxn modelId="{86B63D3C-3A52-414A-B016-04009C423810}" srcId="{3F29696B-46AD-4E5F-AC62-FF64204CD609}" destId="{A9B7D286-7B43-4D64-BD6C-E0D5809AFA30}" srcOrd="0" destOrd="0" parTransId="{EA9048A9-C37A-4260-BCA7-6664A7531111}" sibTransId="{4AE7866E-0A64-4E72-A701-700BEE02AB26}"/>
    <dgm:cxn modelId="{C0BD7C5E-8A82-4B10-9F6F-362DA59C4C72}" type="presOf" srcId="{8360F72A-32B3-42CB-AAD9-AD6D3A8C9D3F}" destId="{406FAFAC-FAF5-4698-9C6F-2EC85D2E0997}" srcOrd="1" destOrd="0" presId="urn:microsoft.com/office/officeart/2005/8/layout/hProcess7"/>
    <dgm:cxn modelId="{8A33D860-9F85-400C-81D3-B1DDC6BDBB1F}" type="presOf" srcId="{3F29696B-46AD-4E5F-AC62-FF64204CD609}" destId="{AE2999E7-247D-463C-A93B-81AA89314818}" srcOrd="1" destOrd="0" presId="urn:microsoft.com/office/officeart/2005/8/layout/hProcess7"/>
    <dgm:cxn modelId="{7B6B2163-3A17-400C-AB81-BA9DBC8F2941}" srcId="{8360F72A-32B3-42CB-AAD9-AD6D3A8C9D3F}" destId="{35B191C9-6A05-42A5-AF7E-CD5A8B7BF050}" srcOrd="0" destOrd="0" parTransId="{428FA386-F329-458B-8645-5B5C5AA2C02E}" sibTransId="{3A7530EB-FF26-461E-B777-0A46742FDB18}"/>
    <dgm:cxn modelId="{119B966F-52DD-4244-BCD2-21C9CA9AB900}" type="presOf" srcId="{7E9A4FA3-3CAC-4C2D-A3CE-52F98AC5B730}" destId="{2BC4BFD5-0284-405C-9AAB-34591370C920}" srcOrd="1" destOrd="0" presId="urn:microsoft.com/office/officeart/2005/8/layout/hProcess7"/>
    <dgm:cxn modelId="{EA19E397-D281-4BA5-8ED5-EC5430231D13}" srcId="{3B915CFC-8A84-46D6-9915-63CBD615C925}" destId="{7E9A4FA3-3CAC-4C2D-A3CE-52F98AC5B730}" srcOrd="2" destOrd="0" parTransId="{31D0CCFE-ABED-4E91-86B5-761C96D77502}" sibTransId="{F490DCA1-3D59-4E33-B9B8-281092129EFC}"/>
    <dgm:cxn modelId="{08DF82A1-8AB3-4120-9E45-052E940B703C}" type="presOf" srcId="{3B915CFC-8A84-46D6-9915-63CBD615C925}" destId="{90051983-210F-4803-8367-C1108612AF19}" srcOrd="0" destOrd="0" presId="urn:microsoft.com/office/officeart/2005/8/layout/hProcess7"/>
    <dgm:cxn modelId="{44523ABC-F2D6-4534-833C-2668EBFA47B5}" srcId="{7E9A4FA3-3CAC-4C2D-A3CE-52F98AC5B730}" destId="{1AB83D1A-8464-437F-9CAF-0F8B0114BCE4}" srcOrd="0" destOrd="0" parTransId="{78E55166-D96C-4DE5-8DB5-B8F85B9856F5}" sibTransId="{04A14766-EB19-474D-AFEC-86EADF8C0161}"/>
    <dgm:cxn modelId="{1C9241C7-D48D-454F-B3B9-88061E075ED8}" type="presOf" srcId="{7E9A4FA3-3CAC-4C2D-A3CE-52F98AC5B730}" destId="{0ED6E31D-200C-45F7-8C12-E4581D36B949}" srcOrd="0" destOrd="0" presId="urn:microsoft.com/office/officeart/2005/8/layout/hProcess7"/>
    <dgm:cxn modelId="{34298CE0-5AC3-4AE0-B15B-6FB6C8EC2196}" type="presOf" srcId="{A9B7D286-7B43-4D64-BD6C-E0D5809AFA30}" destId="{522C9EB9-EBC4-4C5C-AD41-225AB4FA62F4}" srcOrd="0" destOrd="0" presId="urn:microsoft.com/office/officeart/2005/8/layout/hProcess7"/>
    <dgm:cxn modelId="{CBF40251-99DB-474D-A7B8-E16D4F314D59}" type="presParOf" srcId="{90051983-210F-4803-8367-C1108612AF19}" destId="{EB329152-91B6-4045-AAAB-DAF2B6BD39D3}" srcOrd="0" destOrd="0" presId="urn:microsoft.com/office/officeart/2005/8/layout/hProcess7"/>
    <dgm:cxn modelId="{DA28585B-11FE-44D1-B13B-46D3A6497F01}" type="presParOf" srcId="{EB329152-91B6-4045-AAAB-DAF2B6BD39D3}" destId="{875B4BD1-6EF6-4592-83EA-472F26D15DD7}" srcOrd="0" destOrd="0" presId="urn:microsoft.com/office/officeart/2005/8/layout/hProcess7"/>
    <dgm:cxn modelId="{F2EFD440-3A4A-47B1-9F02-AEA17E5371C3}" type="presParOf" srcId="{EB329152-91B6-4045-AAAB-DAF2B6BD39D3}" destId="{406FAFAC-FAF5-4698-9C6F-2EC85D2E0997}" srcOrd="1" destOrd="0" presId="urn:microsoft.com/office/officeart/2005/8/layout/hProcess7"/>
    <dgm:cxn modelId="{02733F15-A5C8-4338-AB5A-BED4158AE01F}" type="presParOf" srcId="{EB329152-91B6-4045-AAAB-DAF2B6BD39D3}" destId="{83077762-03B8-40A2-845E-C39C1A7FA43A}" srcOrd="2" destOrd="0" presId="urn:microsoft.com/office/officeart/2005/8/layout/hProcess7"/>
    <dgm:cxn modelId="{B0377456-1DDC-403C-8BD6-4362370D4D53}" type="presParOf" srcId="{90051983-210F-4803-8367-C1108612AF19}" destId="{15DF84B6-45D6-4C3A-9679-AD98E8FB9FF9}" srcOrd="1" destOrd="0" presId="urn:microsoft.com/office/officeart/2005/8/layout/hProcess7"/>
    <dgm:cxn modelId="{D373E148-85C7-48A1-BB80-499BD166E94C}" type="presParOf" srcId="{90051983-210F-4803-8367-C1108612AF19}" destId="{D4FE9118-5D1E-40DC-ABE5-FB5A8AC28D77}" srcOrd="2" destOrd="0" presId="urn:microsoft.com/office/officeart/2005/8/layout/hProcess7"/>
    <dgm:cxn modelId="{49F75848-FDF9-4907-9D1C-87F77673763A}" type="presParOf" srcId="{D4FE9118-5D1E-40DC-ABE5-FB5A8AC28D77}" destId="{B3C7D99B-B023-416A-9E77-0028D1C3C12B}" srcOrd="0" destOrd="0" presId="urn:microsoft.com/office/officeart/2005/8/layout/hProcess7"/>
    <dgm:cxn modelId="{6AA17B5F-3ED9-4BA9-A9A9-D682FED9D5BB}" type="presParOf" srcId="{D4FE9118-5D1E-40DC-ABE5-FB5A8AC28D77}" destId="{DDAAC34A-A04C-4274-B2CF-3E621704B8BE}" srcOrd="1" destOrd="0" presId="urn:microsoft.com/office/officeart/2005/8/layout/hProcess7"/>
    <dgm:cxn modelId="{800A5683-1B03-4953-B176-EEF32E92FA59}" type="presParOf" srcId="{D4FE9118-5D1E-40DC-ABE5-FB5A8AC28D77}" destId="{24F29D74-1C56-4531-8A74-8C06C6552AC0}" srcOrd="2" destOrd="0" presId="urn:microsoft.com/office/officeart/2005/8/layout/hProcess7"/>
    <dgm:cxn modelId="{0C8F7DF8-B16E-4D8F-8E9B-F3FC9108FFA2}" type="presParOf" srcId="{90051983-210F-4803-8367-C1108612AF19}" destId="{8C33227F-4183-4DBE-9845-A85ED1AA62ED}" srcOrd="3" destOrd="0" presId="urn:microsoft.com/office/officeart/2005/8/layout/hProcess7"/>
    <dgm:cxn modelId="{29A45EBE-20B9-442B-B591-B572044D4790}" type="presParOf" srcId="{90051983-210F-4803-8367-C1108612AF19}" destId="{F65FEC7B-59FF-4604-AD42-603D39233E3D}" srcOrd="4" destOrd="0" presId="urn:microsoft.com/office/officeart/2005/8/layout/hProcess7"/>
    <dgm:cxn modelId="{20516F2A-8041-4149-B6B2-C074691D043A}" type="presParOf" srcId="{F65FEC7B-59FF-4604-AD42-603D39233E3D}" destId="{4A85F87F-95D2-4BB9-B4B5-A12C8ADC9B3A}" srcOrd="0" destOrd="0" presId="urn:microsoft.com/office/officeart/2005/8/layout/hProcess7"/>
    <dgm:cxn modelId="{F954D311-BEAC-43D4-85EE-60CA1E066734}" type="presParOf" srcId="{F65FEC7B-59FF-4604-AD42-603D39233E3D}" destId="{AE2999E7-247D-463C-A93B-81AA89314818}" srcOrd="1" destOrd="0" presId="urn:microsoft.com/office/officeart/2005/8/layout/hProcess7"/>
    <dgm:cxn modelId="{73717922-52BA-4FB0-84A2-4AE78C7CDD00}" type="presParOf" srcId="{F65FEC7B-59FF-4604-AD42-603D39233E3D}" destId="{522C9EB9-EBC4-4C5C-AD41-225AB4FA62F4}" srcOrd="2" destOrd="0" presId="urn:microsoft.com/office/officeart/2005/8/layout/hProcess7"/>
    <dgm:cxn modelId="{CFF49190-7BD3-4401-9E55-82CB8FF3DB49}" type="presParOf" srcId="{90051983-210F-4803-8367-C1108612AF19}" destId="{4D16B84C-868C-4BA1-B43A-7830F79C8CC0}" srcOrd="5" destOrd="0" presId="urn:microsoft.com/office/officeart/2005/8/layout/hProcess7"/>
    <dgm:cxn modelId="{068FAF72-090B-4045-BD7D-AA3C95825205}" type="presParOf" srcId="{90051983-210F-4803-8367-C1108612AF19}" destId="{FC17C91A-2BDD-4646-B103-BC1FC7BE9DBD}" srcOrd="6" destOrd="0" presId="urn:microsoft.com/office/officeart/2005/8/layout/hProcess7"/>
    <dgm:cxn modelId="{B5D6352C-A654-4B12-A0EC-540EEEC1AB89}" type="presParOf" srcId="{FC17C91A-2BDD-4646-B103-BC1FC7BE9DBD}" destId="{08EBF5B9-7924-481C-9D91-2D51FBEE039D}" srcOrd="0" destOrd="0" presId="urn:microsoft.com/office/officeart/2005/8/layout/hProcess7"/>
    <dgm:cxn modelId="{B6668D2D-E726-4122-97B4-D3A2946566AD}" type="presParOf" srcId="{FC17C91A-2BDD-4646-B103-BC1FC7BE9DBD}" destId="{01A02BB0-B0F5-48E2-AB54-52E76B3B7913}" srcOrd="1" destOrd="0" presId="urn:microsoft.com/office/officeart/2005/8/layout/hProcess7"/>
    <dgm:cxn modelId="{A08866A3-B73E-4387-B03E-8C7389DDCE4C}" type="presParOf" srcId="{FC17C91A-2BDD-4646-B103-BC1FC7BE9DBD}" destId="{C7345331-C144-4D8F-B612-F297158C4832}" srcOrd="2" destOrd="0" presId="urn:microsoft.com/office/officeart/2005/8/layout/hProcess7"/>
    <dgm:cxn modelId="{634DE2FB-DCB1-450A-8ECD-E682D4CC0E04}" type="presParOf" srcId="{90051983-210F-4803-8367-C1108612AF19}" destId="{6361AE68-10E1-49CE-B840-668A67188DF3}" srcOrd="7" destOrd="0" presId="urn:microsoft.com/office/officeart/2005/8/layout/hProcess7"/>
    <dgm:cxn modelId="{C8F4FDC6-C52F-4E63-9FA5-6643FD26D68D}" type="presParOf" srcId="{90051983-210F-4803-8367-C1108612AF19}" destId="{13295C2F-221B-4643-B6B4-37148BF1C288}" srcOrd="8" destOrd="0" presId="urn:microsoft.com/office/officeart/2005/8/layout/hProcess7"/>
    <dgm:cxn modelId="{F8A2615F-DB3B-4CA2-893E-0BDFF07AFFDE}" type="presParOf" srcId="{13295C2F-221B-4643-B6B4-37148BF1C288}" destId="{0ED6E31D-200C-45F7-8C12-E4581D36B949}" srcOrd="0" destOrd="0" presId="urn:microsoft.com/office/officeart/2005/8/layout/hProcess7"/>
    <dgm:cxn modelId="{9CEFE7E6-7DB5-4920-A908-9AAA42B4700F}" type="presParOf" srcId="{13295C2F-221B-4643-B6B4-37148BF1C288}" destId="{2BC4BFD5-0284-405C-9AAB-34591370C920}" srcOrd="1" destOrd="0" presId="urn:microsoft.com/office/officeart/2005/8/layout/hProcess7"/>
    <dgm:cxn modelId="{24A109D9-DD72-4C9E-A2BE-ADBFC7EE7EB4}" type="presParOf" srcId="{13295C2F-221B-4643-B6B4-37148BF1C288}" destId="{9969296A-4440-4E34-9799-67DFB2835AC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CC11C7-24F2-4134-9F58-15446A1FF475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CB054855-60E7-4CC7-B848-10650A66BFB0}">
      <dgm:prSet phldrT="[Texto]" custT="1"/>
      <dgm:spPr>
        <a:solidFill>
          <a:srgbClr val="3864B2"/>
        </a:solidFill>
      </dgm:spPr>
      <dgm:t>
        <a:bodyPr/>
        <a:lstStyle/>
        <a:p>
          <a:pPr algn="ctr"/>
          <a:r>
            <a:rPr lang="pt-BR" sz="1100" b="1" dirty="0">
              <a:latin typeface="Century Gothic" panose="020B0502020202020204" pitchFamily="34" charset="0"/>
            </a:rPr>
            <a:t>DEMANDAS</a:t>
          </a:r>
        </a:p>
      </dgm:t>
    </dgm:pt>
    <dgm:pt modelId="{FE0BB362-F0A1-480C-AE9F-D90B1A65B2E5}" type="parTrans" cxnId="{F11EDD9C-4088-4A8B-BAF9-23CE341F5A90}">
      <dgm:prSet/>
      <dgm:spPr/>
      <dgm:t>
        <a:bodyPr/>
        <a:lstStyle/>
        <a:p>
          <a:pPr algn="ctr"/>
          <a:endParaRPr lang="pt-BR"/>
        </a:p>
      </dgm:t>
    </dgm:pt>
    <dgm:pt modelId="{B8EF7701-01FC-467F-89F3-8933F6984E3D}" type="sibTrans" cxnId="{F11EDD9C-4088-4A8B-BAF9-23CE341F5A90}">
      <dgm:prSet/>
      <dgm:spPr/>
      <dgm:t>
        <a:bodyPr/>
        <a:lstStyle/>
        <a:p>
          <a:pPr algn="ctr"/>
          <a:endParaRPr lang="pt-BR"/>
        </a:p>
      </dgm:t>
    </dgm:pt>
    <dgm:pt modelId="{5839F0BB-ABB4-446D-B046-379CAFE088B0}">
      <dgm:prSet phldrT="[Texto]" custT="1"/>
      <dgm:spPr>
        <a:solidFill>
          <a:srgbClr val="347B9E"/>
        </a:solidFill>
      </dgm:spPr>
      <dgm:t>
        <a:bodyPr/>
        <a:lstStyle/>
        <a:p>
          <a:pPr algn="ctr"/>
          <a:r>
            <a:rPr lang="pt-BR" sz="1200" b="1" dirty="0">
              <a:latin typeface="Century Gothic" panose="020B0502020202020204" pitchFamily="34" charset="0"/>
            </a:rPr>
            <a:t>ELABORAÇÃO DA PROPOSTA OU REVISÃO DO PROGRAMA</a:t>
          </a:r>
        </a:p>
      </dgm:t>
    </dgm:pt>
    <dgm:pt modelId="{719CE745-83EE-4E40-988F-5D4DCD970C37}" type="parTrans" cxnId="{95045255-8CAB-47F2-983F-EEABEEF7F8EB}">
      <dgm:prSet/>
      <dgm:spPr/>
      <dgm:t>
        <a:bodyPr/>
        <a:lstStyle/>
        <a:p>
          <a:pPr algn="ctr"/>
          <a:endParaRPr lang="pt-BR"/>
        </a:p>
      </dgm:t>
    </dgm:pt>
    <dgm:pt modelId="{1BB430C2-19C7-4F07-AF2D-068224E890B6}" type="sibTrans" cxnId="{95045255-8CAB-47F2-983F-EEABEEF7F8EB}">
      <dgm:prSet/>
      <dgm:spPr/>
      <dgm:t>
        <a:bodyPr/>
        <a:lstStyle/>
        <a:p>
          <a:pPr algn="ctr"/>
          <a:endParaRPr lang="pt-BR"/>
        </a:p>
      </dgm:t>
    </dgm:pt>
    <dgm:pt modelId="{F177E8B9-532E-43B8-9646-C7CE0F576AFD}">
      <dgm:prSet phldrT="[Texto]" custT="1"/>
      <dgm:spPr>
        <a:solidFill>
          <a:srgbClr val="3A9649"/>
        </a:solidFill>
      </dgm:spPr>
      <dgm:t>
        <a:bodyPr/>
        <a:lstStyle/>
        <a:p>
          <a:pPr algn="ctr"/>
          <a:r>
            <a:rPr lang="pt-BR" sz="1100" b="1" dirty="0">
              <a:latin typeface="Century Gothic" panose="020B0502020202020204" pitchFamily="34" charset="0"/>
            </a:rPr>
            <a:t>AVALIAÇÃO DOS RESULTADOS DA PESQUISA</a:t>
          </a:r>
        </a:p>
      </dgm:t>
    </dgm:pt>
    <dgm:pt modelId="{B741A8F4-2D16-4A99-A104-0EA9DECFF6AC}" type="parTrans" cxnId="{2863F358-5407-446D-8657-0549ED7B2439}">
      <dgm:prSet/>
      <dgm:spPr/>
      <dgm:t>
        <a:bodyPr/>
        <a:lstStyle/>
        <a:p>
          <a:pPr algn="ctr"/>
          <a:endParaRPr lang="pt-BR"/>
        </a:p>
      </dgm:t>
    </dgm:pt>
    <dgm:pt modelId="{A57E9EDA-622C-49B7-9033-7EA123581AFC}" type="sibTrans" cxnId="{2863F358-5407-446D-8657-0549ED7B2439}">
      <dgm:prSet/>
      <dgm:spPr/>
      <dgm:t>
        <a:bodyPr/>
        <a:lstStyle/>
        <a:p>
          <a:pPr algn="ctr"/>
          <a:endParaRPr lang="pt-BR"/>
        </a:p>
      </dgm:t>
    </dgm:pt>
    <dgm:pt modelId="{4B262E50-0778-4346-AA9B-1506EA0FD00D}">
      <dgm:prSet phldrT="[Texto]" custT="1"/>
      <dgm:spPr>
        <a:solidFill>
          <a:srgbClr val="3A9649"/>
        </a:solidFill>
      </dgm:spPr>
      <dgm:t>
        <a:bodyPr/>
        <a:lstStyle/>
        <a:p>
          <a:pPr algn="ctr"/>
          <a:r>
            <a:rPr lang="pt-BR" sz="1100" b="1" dirty="0">
              <a:latin typeface="Century Gothic" panose="020B0502020202020204" pitchFamily="34" charset="0"/>
            </a:rPr>
            <a:t>AVALIAÇÃO DO IMPACTO</a:t>
          </a:r>
        </a:p>
      </dgm:t>
    </dgm:pt>
    <dgm:pt modelId="{C3962FAA-3EB9-4ECC-A008-542E7EA7021B}" type="parTrans" cxnId="{87D5F824-8DAF-40F7-B7B7-61ACCA1DCDE3}">
      <dgm:prSet/>
      <dgm:spPr/>
      <dgm:t>
        <a:bodyPr/>
        <a:lstStyle/>
        <a:p>
          <a:pPr algn="ctr"/>
          <a:endParaRPr lang="pt-BR"/>
        </a:p>
      </dgm:t>
    </dgm:pt>
    <dgm:pt modelId="{9C5F2419-4A79-4FE9-9F8C-C8AEC9A96B01}" type="sibTrans" cxnId="{87D5F824-8DAF-40F7-B7B7-61ACCA1DCDE3}">
      <dgm:prSet/>
      <dgm:spPr/>
      <dgm:t>
        <a:bodyPr/>
        <a:lstStyle/>
        <a:p>
          <a:pPr algn="ctr"/>
          <a:endParaRPr lang="pt-BR"/>
        </a:p>
      </dgm:t>
    </dgm:pt>
    <dgm:pt modelId="{F7E8A34C-F942-4895-8719-875C30AD6425}">
      <dgm:prSet phldrT="[Texto]" custT="1"/>
      <dgm:spPr>
        <a:solidFill>
          <a:srgbClr val="3A9649"/>
        </a:solidFill>
      </dgm:spPr>
      <dgm:t>
        <a:bodyPr/>
        <a:lstStyle/>
        <a:p>
          <a:pPr algn="ctr"/>
          <a:r>
            <a:rPr lang="pt-BR" sz="1100" b="1" dirty="0">
              <a:latin typeface="Century Gothic" panose="020B0502020202020204" pitchFamily="34" charset="0"/>
            </a:rPr>
            <a:t>REVISÃO DO PROGRAMA DE GERENCIAMENTO</a:t>
          </a:r>
        </a:p>
      </dgm:t>
    </dgm:pt>
    <dgm:pt modelId="{52829C45-5A35-4066-86BB-9FD699731789}" type="parTrans" cxnId="{BBF968DE-288F-4049-AD11-FED444292E6D}">
      <dgm:prSet/>
      <dgm:spPr/>
      <dgm:t>
        <a:bodyPr/>
        <a:lstStyle/>
        <a:p>
          <a:pPr algn="ctr"/>
          <a:endParaRPr lang="pt-BR"/>
        </a:p>
      </dgm:t>
    </dgm:pt>
    <dgm:pt modelId="{09DFA42A-AC5D-4111-B222-A66EF4567362}" type="sibTrans" cxnId="{BBF968DE-288F-4049-AD11-FED444292E6D}">
      <dgm:prSet/>
      <dgm:spPr/>
      <dgm:t>
        <a:bodyPr/>
        <a:lstStyle/>
        <a:p>
          <a:pPr algn="ctr"/>
          <a:endParaRPr lang="pt-BR"/>
        </a:p>
      </dgm:t>
    </dgm:pt>
    <dgm:pt modelId="{1178D775-7FB5-483E-9A87-1D38A3AA55A5}">
      <dgm:prSet custT="1"/>
      <dgm:spPr>
        <a:solidFill>
          <a:srgbClr val="339095"/>
        </a:solidFill>
      </dgm:spPr>
      <dgm:t>
        <a:bodyPr/>
        <a:lstStyle/>
        <a:p>
          <a:pPr algn="ctr"/>
          <a:r>
            <a:rPr lang="pt-BR" sz="1100" b="1" dirty="0">
              <a:latin typeface="Century Gothic" panose="020B0502020202020204" pitchFamily="34" charset="0"/>
            </a:rPr>
            <a:t>AVALIAÇÃO DA PROPOSTA</a:t>
          </a:r>
        </a:p>
      </dgm:t>
    </dgm:pt>
    <dgm:pt modelId="{9F27C5F9-05E7-45E0-BD70-96997242D57A}" type="parTrans" cxnId="{C19A3974-FABB-45A7-954F-DD52EE5BF938}">
      <dgm:prSet/>
      <dgm:spPr/>
      <dgm:t>
        <a:bodyPr/>
        <a:lstStyle/>
        <a:p>
          <a:pPr algn="ctr"/>
          <a:endParaRPr lang="pt-BR"/>
        </a:p>
      </dgm:t>
    </dgm:pt>
    <dgm:pt modelId="{DD61FE56-8227-4A64-BF89-9332B805E74E}" type="sibTrans" cxnId="{C19A3974-FABB-45A7-954F-DD52EE5BF938}">
      <dgm:prSet/>
      <dgm:spPr/>
      <dgm:t>
        <a:bodyPr/>
        <a:lstStyle/>
        <a:p>
          <a:pPr algn="ctr"/>
          <a:endParaRPr lang="pt-BR"/>
        </a:p>
      </dgm:t>
    </dgm:pt>
    <dgm:pt modelId="{513BA208-F300-4029-B815-1B39C3491D28}">
      <dgm:prSet custT="1"/>
      <dgm:spPr>
        <a:solidFill>
          <a:srgbClr val="369262"/>
        </a:solidFill>
      </dgm:spPr>
      <dgm:t>
        <a:bodyPr/>
        <a:lstStyle/>
        <a:p>
          <a:pPr algn="ctr"/>
          <a:r>
            <a:rPr lang="pt-BR" sz="1100" b="1" dirty="0">
              <a:latin typeface="Century Gothic" panose="020B0502020202020204" pitchFamily="34" charset="0"/>
            </a:rPr>
            <a:t>AVALIAÇÃO DA PESQUISA COMPLETA</a:t>
          </a:r>
        </a:p>
      </dgm:t>
    </dgm:pt>
    <dgm:pt modelId="{6252EF3B-651B-42CC-ABCC-13D232C8120C}" type="parTrans" cxnId="{3FD5C236-DAB2-4BC9-98F5-149FC2AA83A0}">
      <dgm:prSet/>
      <dgm:spPr/>
      <dgm:t>
        <a:bodyPr/>
        <a:lstStyle/>
        <a:p>
          <a:pPr algn="ctr"/>
          <a:endParaRPr lang="pt-BR"/>
        </a:p>
      </dgm:t>
    </dgm:pt>
    <dgm:pt modelId="{CFB2B69B-CAFC-4B74-A736-7A3ADC15621E}" type="sibTrans" cxnId="{3FD5C236-DAB2-4BC9-98F5-149FC2AA83A0}">
      <dgm:prSet/>
      <dgm:spPr/>
      <dgm:t>
        <a:bodyPr/>
        <a:lstStyle/>
        <a:p>
          <a:pPr algn="ctr"/>
          <a:endParaRPr lang="pt-BR"/>
        </a:p>
      </dgm:t>
    </dgm:pt>
    <dgm:pt modelId="{A47E8A4A-9236-4AB3-8C24-7E8817218562}">
      <dgm:prSet custT="1"/>
      <dgm:spPr>
        <a:solidFill>
          <a:srgbClr val="35937D"/>
        </a:solidFill>
      </dgm:spPr>
      <dgm:t>
        <a:bodyPr/>
        <a:lstStyle/>
        <a:p>
          <a:pPr algn="ctr"/>
          <a:r>
            <a:rPr lang="pt-BR" sz="1100" b="1" dirty="0">
              <a:latin typeface="Century Gothic" panose="020B0502020202020204" pitchFamily="34" charset="0"/>
            </a:rPr>
            <a:t>MONITORAMENTO DAS PESQUISA EM ANDAMENTO</a:t>
          </a:r>
        </a:p>
      </dgm:t>
    </dgm:pt>
    <dgm:pt modelId="{3E24B314-35DA-4587-B043-39A82AE8E08D}" type="parTrans" cxnId="{508A8335-9760-4860-AE51-AB3F9D32259A}">
      <dgm:prSet/>
      <dgm:spPr/>
      <dgm:t>
        <a:bodyPr/>
        <a:lstStyle/>
        <a:p>
          <a:pPr algn="ctr"/>
          <a:endParaRPr lang="pt-BR"/>
        </a:p>
      </dgm:t>
    </dgm:pt>
    <dgm:pt modelId="{D25FDBDE-D3C7-4025-B9F4-2B1AD28B50DF}" type="sibTrans" cxnId="{508A8335-9760-4860-AE51-AB3F9D32259A}">
      <dgm:prSet/>
      <dgm:spPr/>
      <dgm:t>
        <a:bodyPr/>
        <a:lstStyle/>
        <a:p>
          <a:pPr algn="ctr"/>
          <a:endParaRPr lang="pt-BR"/>
        </a:p>
      </dgm:t>
    </dgm:pt>
    <dgm:pt modelId="{BE6C1DF3-55A2-4AE0-BBE8-EDC1FAA2C614}" type="pres">
      <dgm:prSet presAssocID="{0FCC11C7-24F2-4134-9F58-15446A1FF475}" presName="Name0" presStyleCnt="0">
        <dgm:presLayoutVars>
          <dgm:dir/>
          <dgm:resizeHandles val="exact"/>
        </dgm:presLayoutVars>
      </dgm:prSet>
      <dgm:spPr/>
    </dgm:pt>
    <dgm:pt modelId="{8954C6D3-6099-4FFE-B771-BBB07B1B2355}" type="pres">
      <dgm:prSet presAssocID="{0FCC11C7-24F2-4134-9F58-15446A1FF475}" presName="cycle" presStyleCnt="0"/>
      <dgm:spPr/>
    </dgm:pt>
    <dgm:pt modelId="{A65B4731-191F-4234-A11C-3321AE38C800}" type="pres">
      <dgm:prSet presAssocID="{CB054855-60E7-4CC7-B848-10650A66BFB0}" presName="nodeFirstNode" presStyleLbl="node1" presStyleIdx="0" presStyleCnt="8">
        <dgm:presLayoutVars>
          <dgm:bulletEnabled val="1"/>
        </dgm:presLayoutVars>
      </dgm:prSet>
      <dgm:spPr/>
    </dgm:pt>
    <dgm:pt modelId="{F742ACF6-8005-40D4-BAA5-F071DC745B0D}" type="pres">
      <dgm:prSet presAssocID="{B8EF7701-01FC-467F-89F3-8933F6984E3D}" presName="sibTransFirstNode" presStyleLbl="bgShp" presStyleIdx="0" presStyleCnt="1"/>
      <dgm:spPr/>
    </dgm:pt>
    <dgm:pt modelId="{3528E495-970E-4F7D-AF6E-EAB3DDFBA406}" type="pres">
      <dgm:prSet presAssocID="{5839F0BB-ABB4-446D-B046-379CAFE088B0}" presName="nodeFollowingNodes" presStyleLbl="node1" presStyleIdx="1" presStyleCnt="8" custScaleX="149849" custRadScaleRad="93088" custRadScaleInc="11075">
        <dgm:presLayoutVars>
          <dgm:bulletEnabled val="1"/>
        </dgm:presLayoutVars>
      </dgm:prSet>
      <dgm:spPr/>
    </dgm:pt>
    <dgm:pt modelId="{FB93612B-744B-4856-8D61-FE725E99359F}" type="pres">
      <dgm:prSet presAssocID="{1178D775-7FB5-483E-9A87-1D38A3AA55A5}" presName="nodeFollowingNodes" presStyleLbl="node1" presStyleIdx="2" presStyleCnt="8">
        <dgm:presLayoutVars>
          <dgm:bulletEnabled val="1"/>
        </dgm:presLayoutVars>
      </dgm:prSet>
      <dgm:spPr/>
    </dgm:pt>
    <dgm:pt modelId="{5C8D9E3B-50B8-414B-8E72-25EF655AECBD}" type="pres">
      <dgm:prSet presAssocID="{A47E8A4A-9236-4AB3-8C24-7E8817218562}" presName="nodeFollowingNodes" presStyleLbl="node1" presStyleIdx="3" presStyleCnt="8" custScaleX="124763" custRadScaleRad="97986" custRadScaleInc="-21756">
        <dgm:presLayoutVars>
          <dgm:bulletEnabled val="1"/>
        </dgm:presLayoutVars>
      </dgm:prSet>
      <dgm:spPr/>
    </dgm:pt>
    <dgm:pt modelId="{29F7FE34-0B47-42F9-AB98-8105A7B7BD65}" type="pres">
      <dgm:prSet presAssocID="{513BA208-F300-4029-B815-1B39C3491D28}" presName="nodeFollowingNodes" presStyleLbl="node1" presStyleIdx="4" presStyleCnt="8" custScaleX="115795">
        <dgm:presLayoutVars>
          <dgm:bulletEnabled val="1"/>
        </dgm:presLayoutVars>
      </dgm:prSet>
      <dgm:spPr/>
    </dgm:pt>
    <dgm:pt modelId="{6893A9F4-2D97-4848-B569-551E9F718020}" type="pres">
      <dgm:prSet presAssocID="{F177E8B9-532E-43B8-9646-C7CE0F576AFD}" presName="nodeFollowingNodes" presStyleLbl="node1" presStyleIdx="5" presStyleCnt="8" custScaleX="118685" custRadScaleRad="94279" custRadScaleInc="16016">
        <dgm:presLayoutVars>
          <dgm:bulletEnabled val="1"/>
        </dgm:presLayoutVars>
      </dgm:prSet>
      <dgm:spPr/>
    </dgm:pt>
    <dgm:pt modelId="{41E00AA9-CFED-4975-AB8F-3E9D1AA83435}" type="pres">
      <dgm:prSet presAssocID="{4B262E50-0778-4346-AA9B-1506EA0FD00D}" presName="nodeFollowingNodes" presStyleLbl="node1" presStyleIdx="6" presStyleCnt="8">
        <dgm:presLayoutVars>
          <dgm:bulletEnabled val="1"/>
        </dgm:presLayoutVars>
      </dgm:prSet>
      <dgm:spPr/>
    </dgm:pt>
    <dgm:pt modelId="{6C15ACF0-B592-4D8B-A417-7FC1704B30EF}" type="pres">
      <dgm:prSet presAssocID="{F7E8A34C-F942-4895-8719-875C30AD6425}" presName="nodeFollowingNodes" presStyleLbl="node1" presStyleIdx="7" presStyleCnt="8" custScaleX="111480">
        <dgm:presLayoutVars>
          <dgm:bulletEnabled val="1"/>
        </dgm:presLayoutVars>
      </dgm:prSet>
      <dgm:spPr/>
    </dgm:pt>
  </dgm:ptLst>
  <dgm:cxnLst>
    <dgm:cxn modelId="{864FB009-C7BB-40CD-A0EB-1003251A649A}" type="presOf" srcId="{F7E8A34C-F942-4895-8719-875C30AD6425}" destId="{6C15ACF0-B592-4D8B-A417-7FC1704B30EF}" srcOrd="0" destOrd="0" presId="urn:microsoft.com/office/officeart/2005/8/layout/cycle3"/>
    <dgm:cxn modelId="{AC1C920C-AA43-474A-8E72-2523573FBEB1}" type="presOf" srcId="{5839F0BB-ABB4-446D-B046-379CAFE088B0}" destId="{3528E495-970E-4F7D-AF6E-EAB3DDFBA406}" srcOrd="0" destOrd="0" presId="urn:microsoft.com/office/officeart/2005/8/layout/cycle3"/>
    <dgm:cxn modelId="{87D5F824-8DAF-40F7-B7B7-61ACCA1DCDE3}" srcId="{0FCC11C7-24F2-4134-9F58-15446A1FF475}" destId="{4B262E50-0778-4346-AA9B-1506EA0FD00D}" srcOrd="6" destOrd="0" parTransId="{C3962FAA-3EB9-4ECC-A008-542E7EA7021B}" sibTransId="{9C5F2419-4A79-4FE9-9F8C-C8AEC9A96B01}"/>
    <dgm:cxn modelId="{BCDB1A26-87D2-49ED-8C18-CB11D63B8B09}" type="presOf" srcId="{CB054855-60E7-4CC7-B848-10650A66BFB0}" destId="{A65B4731-191F-4234-A11C-3321AE38C800}" srcOrd="0" destOrd="0" presId="urn:microsoft.com/office/officeart/2005/8/layout/cycle3"/>
    <dgm:cxn modelId="{508A8335-9760-4860-AE51-AB3F9D32259A}" srcId="{0FCC11C7-24F2-4134-9F58-15446A1FF475}" destId="{A47E8A4A-9236-4AB3-8C24-7E8817218562}" srcOrd="3" destOrd="0" parTransId="{3E24B314-35DA-4587-B043-39A82AE8E08D}" sibTransId="{D25FDBDE-D3C7-4025-B9F4-2B1AD28B50DF}"/>
    <dgm:cxn modelId="{3FD5C236-DAB2-4BC9-98F5-149FC2AA83A0}" srcId="{0FCC11C7-24F2-4134-9F58-15446A1FF475}" destId="{513BA208-F300-4029-B815-1B39C3491D28}" srcOrd="4" destOrd="0" parTransId="{6252EF3B-651B-42CC-ABCC-13D232C8120C}" sibTransId="{CFB2B69B-CAFC-4B74-A736-7A3ADC15621E}"/>
    <dgm:cxn modelId="{95045255-8CAB-47F2-983F-EEABEEF7F8EB}" srcId="{0FCC11C7-24F2-4134-9F58-15446A1FF475}" destId="{5839F0BB-ABB4-446D-B046-379CAFE088B0}" srcOrd="1" destOrd="0" parTransId="{719CE745-83EE-4E40-988F-5D4DCD970C37}" sibTransId="{1BB430C2-19C7-4F07-AF2D-068224E890B6}"/>
    <dgm:cxn modelId="{2863F358-5407-446D-8657-0549ED7B2439}" srcId="{0FCC11C7-24F2-4134-9F58-15446A1FF475}" destId="{F177E8B9-532E-43B8-9646-C7CE0F576AFD}" srcOrd="5" destOrd="0" parTransId="{B741A8F4-2D16-4A99-A104-0EA9DECFF6AC}" sibTransId="{A57E9EDA-622C-49B7-9033-7EA123581AFC}"/>
    <dgm:cxn modelId="{52D9E861-0DB3-45A7-A10F-62E27C7BA3F0}" type="presOf" srcId="{4B262E50-0778-4346-AA9B-1506EA0FD00D}" destId="{41E00AA9-CFED-4975-AB8F-3E9D1AA83435}" srcOrd="0" destOrd="0" presId="urn:microsoft.com/office/officeart/2005/8/layout/cycle3"/>
    <dgm:cxn modelId="{C19A3974-FABB-45A7-954F-DD52EE5BF938}" srcId="{0FCC11C7-24F2-4134-9F58-15446A1FF475}" destId="{1178D775-7FB5-483E-9A87-1D38A3AA55A5}" srcOrd="2" destOrd="0" parTransId="{9F27C5F9-05E7-45E0-BD70-96997242D57A}" sibTransId="{DD61FE56-8227-4A64-BF89-9332B805E74E}"/>
    <dgm:cxn modelId="{8E9DC58F-22EA-4AE7-B7FE-505BBB1101A0}" type="presOf" srcId="{513BA208-F300-4029-B815-1B39C3491D28}" destId="{29F7FE34-0B47-42F9-AB98-8105A7B7BD65}" srcOrd="0" destOrd="0" presId="urn:microsoft.com/office/officeart/2005/8/layout/cycle3"/>
    <dgm:cxn modelId="{F11EDD9C-4088-4A8B-BAF9-23CE341F5A90}" srcId="{0FCC11C7-24F2-4134-9F58-15446A1FF475}" destId="{CB054855-60E7-4CC7-B848-10650A66BFB0}" srcOrd="0" destOrd="0" parTransId="{FE0BB362-F0A1-480C-AE9F-D90B1A65B2E5}" sibTransId="{B8EF7701-01FC-467F-89F3-8933F6984E3D}"/>
    <dgm:cxn modelId="{8CAE35C0-1385-4EB7-8557-78CE0FC160C9}" type="presOf" srcId="{A47E8A4A-9236-4AB3-8C24-7E8817218562}" destId="{5C8D9E3B-50B8-414B-8E72-25EF655AECBD}" srcOrd="0" destOrd="0" presId="urn:microsoft.com/office/officeart/2005/8/layout/cycle3"/>
    <dgm:cxn modelId="{5FCB9ACF-33BC-491E-B27F-14BD8A7B352C}" type="presOf" srcId="{B8EF7701-01FC-467F-89F3-8933F6984E3D}" destId="{F742ACF6-8005-40D4-BAA5-F071DC745B0D}" srcOrd="0" destOrd="0" presId="urn:microsoft.com/office/officeart/2005/8/layout/cycle3"/>
    <dgm:cxn modelId="{BBF968DE-288F-4049-AD11-FED444292E6D}" srcId="{0FCC11C7-24F2-4134-9F58-15446A1FF475}" destId="{F7E8A34C-F942-4895-8719-875C30AD6425}" srcOrd="7" destOrd="0" parTransId="{52829C45-5A35-4066-86BB-9FD699731789}" sibTransId="{09DFA42A-AC5D-4111-B222-A66EF4567362}"/>
    <dgm:cxn modelId="{653FA2E6-BC2E-4845-848D-24499BC708A3}" type="presOf" srcId="{1178D775-7FB5-483E-9A87-1D38A3AA55A5}" destId="{FB93612B-744B-4856-8D61-FE725E99359F}" srcOrd="0" destOrd="0" presId="urn:microsoft.com/office/officeart/2005/8/layout/cycle3"/>
    <dgm:cxn modelId="{12FBDBEF-217F-4200-B1A0-AF1505909F37}" type="presOf" srcId="{0FCC11C7-24F2-4134-9F58-15446A1FF475}" destId="{BE6C1DF3-55A2-4AE0-BBE8-EDC1FAA2C614}" srcOrd="0" destOrd="0" presId="urn:microsoft.com/office/officeart/2005/8/layout/cycle3"/>
    <dgm:cxn modelId="{94C84BF3-F691-4D6B-AC44-3F556B8A2333}" type="presOf" srcId="{F177E8B9-532E-43B8-9646-C7CE0F576AFD}" destId="{6893A9F4-2D97-4848-B569-551E9F718020}" srcOrd="0" destOrd="0" presId="urn:microsoft.com/office/officeart/2005/8/layout/cycle3"/>
    <dgm:cxn modelId="{A88A5046-B442-4C1E-A479-88EE72F731D1}" type="presParOf" srcId="{BE6C1DF3-55A2-4AE0-BBE8-EDC1FAA2C614}" destId="{8954C6D3-6099-4FFE-B771-BBB07B1B2355}" srcOrd="0" destOrd="0" presId="urn:microsoft.com/office/officeart/2005/8/layout/cycle3"/>
    <dgm:cxn modelId="{C4C3675C-93A8-463A-A3F2-4E8BF8639C30}" type="presParOf" srcId="{8954C6D3-6099-4FFE-B771-BBB07B1B2355}" destId="{A65B4731-191F-4234-A11C-3321AE38C800}" srcOrd="0" destOrd="0" presId="urn:microsoft.com/office/officeart/2005/8/layout/cycle3"/>
    <dgm:cxn modelId="{1AE3B196-BDE8-4D97-8039-F46D6ADEBB33}" type="presParOf" srcId="{8954C6D3-6099-4FFE-B771-BBB07B1B2355}" destId="{F742ACF6-8005-40D4-BAA5-F071DC745B0D}" srcOrd="1" destOrd="0" presId="urn:microsoft.com/office/officeart/2005/8/layout/cycle3"/>
    <dgm:cxn modelId="{AB932C7E-CEBD-47DE-BFFE-A23A98A4E491}" type="presParOf" srcId="{8954C6D3-6099-4FFE-B771-BBB07B1B2355}" destId="{3528E495-970E-4F7D-AF6E-EAB3DDFBA406}" srcOrd="2" destOrd="0" presId="urn:microsoft.com/office/officeart/2005/8/layout/cycle3"/>
    <dgm:cxn modelId="{7815AD5C-9464-48ED-9C52-9E155ED5D28E}" type="presParOf" srcId="{8954C6D3-6099-4FFE-B771-BBB07B1B2355}" destId="{FB93612B-744B-4856-8D61-FE725E99359F}" srcOrd="3" destOrd="0" presId="urn:microsoft.com/office/officeart/2005/8/layout/cycle3"/>
    <dgm:cxn modelId="{EB4CAF90-F26F-459E-BF2E-52365388F6C1}" type="presParOf" srcId="{8954C6D3-6099-4FFE-B771-BBB07B1B2355}" destId="{5C8D9E3B-50B8-414B-8E72-25EF655AECBD}" srcOrd="4" destOrd="0" presId="urn:microsoft.com/office/officeart/2005/8/layout/cycle3"/>
    <dgm:cxn modelId="{2A808D51-94E8-41D4-B1DF-A5003B268730}" type="presParOf" srcId="{8954C6D3-6099-4FFE-B771-BBB07B1B2355}" destId="{29F7FE34-0B47-42F9-AB98-8105A7B7BD65}" srcOrd="5" destOrd="0" presId="urn:microsoft.com/office/officeart/2005/8/layout/cycle3"/>
    <dgm:cxn modelId="{1DC8CA91-5F02-4F84-9902-554625F99317}" type="presParOf" srcId="{8954C6D3-6099-4FFE-B771-BBB07B1B2355}" destId="{6893A9F4-2D97-4848-B569-551E9F718020}" srcOrd="6" destOrd="0" presId="urn:microsoft.com/office/officeart/2005/8/layout/cycle3"/>
    <dgm:cxn modelId="{4AEC5295-3287-463E-B8B4-B9AF80855040}" type="presParOf" srcId="{8954C6D3-6099-4FFE-B771-BBB07B1B2355}" destId="{41E00AA9-CFED-4975-AB8F-3E9D1AA83435}" srcOrd="7" destOrd="0" presId="urn:microsoft.com/office/officeart/2005/8/layout/cycle3"/>
    <dgm:cxn modelId="{4E23A7B6-4A8F-4352-BB31-3B76DDF1868F}" type="presParOf" srcId="{8954C6D3-6099-4FFE-B771-BBB07B1B2355}" destId="{6C15ACF0-B592-4D8B-A417-7FC1704B30EF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CD8B38-8166-4240-9F01-179533A5BD3C}" type="doc">
      <dgm:prSet loTypeId="urn:microsoft.com/office/officeart/2005/8/layout/hProcess7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AB8BC1DD-5A18-4543-9011-DB5AED088BF1}">
      <dgm:prSet phldrT="[Texto]" custT="1"/>
      <dgm:spPr>
        <a:solidFill>
          <a:srgbClr val="264378"/>
        </a:solidFill>
      </dgm:spPr>
      <dgm:t>
        <a:bodyPr/>
        <a:lstStyle/>
        <a:p>
          <a:r>
            <a:rPr lang="pt-BR" sz="2800" b="1" dirty="0"/>
            <a:t>PLANEJAMENTO</a:t>
          </a:r>
        </a:p>
      </dgm:t>
    </dgm:pt>
    <dgm:pt modelId="{E2B277EC-8BF4-4F78-AC00-0CEC0E5547FC}" type="parTrans" cxnId="{CD2EF629-CB74-4E90-B343-A4B8FB013CDB}">
      <dgm:prSet/>
      <dgm:spPr/>
      <dgm:t>
        <a:bodyPr/>
        <a:lstStyle/>
        <a:p>
          <a:endParaRPr lang="pt-BR"/>
        </a:p>
      </dgm:t>
    </dgm:pt>
    <dgm:pt modelId="{029A7FB1-B63D-4F22-B23F-C9EF9FA34045}" type="sibTrans" cxnId="{CD2EF629-CB74-4E90-B343-A4B8FB013CDB}">
      <dgm:prSet/>
      <dgm:spPr/>
      <dgm:t>
        <a:bodyPr/>
        <a:lstStyle/>
        <a:p>
          <a:endParaRPr lang="pt-BR"/>
        </a:p>
      </dgm:t>
    </dgm:pt>
    <dgm:pt modelId="{2764261C-5520-410A-AD31-69A9CF4FBF55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pt-BR" sz="1500" b="1" dirty="0">
              <a:latin typeface="+mn-lt"/>
            </a:rPr>
            <a:t>- Problema alvo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pt-BR" sz="1500" dirty="0">
              <a:latin typeface="+mn-lt"/>
            </a:rPr>
            <a:t>Qual problema será abordado pelo PPG?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pt-BR" sz="1500" b="1" dirty="0">
              <a:latin typeface="+mn-lt"/>
            </a:rPr>
            <a:t>- Valor gerado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pt-BR" sz="1500" dirty="0">
              <a:latin typeface="+mn-lt"/>
            </a:rPr>
            <a:t>Por que esse problema é importante para a sociedade?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pt-BR" sz="1500" b="1" dirty="0">
              <a:latin typeface="+mn-lt"/>
            </a:rPr>
            <a:t>- Resultados esperados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pt-BR" sz="1500" dirty="0">
              <a:latin typeface="+mn-lt"/>
            </a:rPr>
            <a:t>Produtos, resultados e impactos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pt-BR" sz="1500" dirty="0">
              <a:latin typeface="+mn-lt"/>
            </a:rPr>
            <a:t>O que o PPG espera alcançar a curto/médio/longo prazo?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pt-BR" sz="1500" b="1" dirty="0">
              <a:latin typeface="+mn-lt"/>
            </a:rPr>
            <a:t>- Fatores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pt-BR" sz="1500" dirty="0">
              <a:latin typeface="+mn-lt"/>
            </a:rPr>
            <a:t>Quais fatores favorecem/dificultam o atingimento das metas/ resultados?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pt-BR" sz="1500" b="1" dirty="0">
              <a:latin typeface="+mn-lt"/>
            </a:rPr>
            <a:t>- Formação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pt-BR" sz="1500" dirty="0">
              <a:latin typeface="+mn-lt"/>
            </a:rPr>
            <a:t>Que tipo de profissional o PPG pretende formar?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pt-BR" sz="1500" b="1" dirty="0">
              <a:latin typeface="+mn-lt"/>
            </a:rPr>
            <a:t>- Atuação na comunidade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pt-BR" sz="1500" dirty="0">
              <a:latin typeface="+mn-lt"/>
            </a:rPr>
            <a:t>Por que esse PPG é único? O que o diferencia dos demais?</a:t>
          </a:r>
        </a:p>
      </dgm:t>
    </dgm:pt>
    <dgm:pt modelId="{BBFD61B4-240A-4ECC-9173-0677124BD436}" type="parTrans" cxnId="{78EE00EA-00B2-4706-AF7E-73D26E90DAB6}">
      <dgm:prSet/>
      <dgm:spPr/>
      <dgm:t>
        <a:bodyPr/>
        <a:lstStyle/>
        <a:p>
          <a:endParaRPr lang="pt-BR"/>
        </a:p>
      </dgm:t>
    </dgm:pt>
    <dgm:pt modelId="{739E851A-3ED0-4CC4-AB6F-6B8691200B0D}" type="sibTrans" cxnId="{78EE00EA-00B2-4706-AF7E-73D26E90DAB6}">
      <dgm:prSet/>
      <dgm:spPr/>
      <dgm:t>
        <a:bodyPr/>
        <a:lstStyle/>
        <a:p>
          <a:endParaRPr lang="pt-BR"/>
        </a:p>
      </dgm:t>
    </dgm:pt>
    <dgm:pt modelId="{97033AF7-4E1A-4695-81A6-F10DDB9D03F1}">
      <dgm:prSet phldrT="[Texto]" custT="1"/>
      <dgm:spPr>
        <a:solidFill>
          <a:srgbClr val="2F8162"/>
        </a:solidFill>
      </dgm:spPr>
      <dgm:t>
        <a:bodyPr/>
        <a:lstStyle/>
        <a:p>
          <a:pPr algn="r"/>
          <a:r>
            <a:rPr lang="pt-BR" sz="2400" b="1" dirty="0"/>
            <a:t>DEMONSTRAÇÃO DO PROGRESSO</a:t>
          </a:r>
        </a:p>
      </dgm:t>
    </dgm:pt>
    <dgm:pt modelId="{6660884F-F2CA-4694-8EC1-EDF960E2670B}" type="parTrans" cxnId="{76F9A9FE-ACDF-49B1-95B2-3D03C5FEB5D6}">
      <dgm:prSet/>
      <dgm:spPr/>
      <dgm:t>
        <a:bodyPr/>
        <a:lstStyle/>
        <a:p>
          <a:endParaRPr lang="pt-BR"/>
        </a:p>
      </dgm:t>
    </dgm:pt>
    <dgm:pt modelId="{EB14451C-EFCD-43F9-A1F7-4E5CC967ACC6}" type="sibTrans" cxnId="{76F9A9FE-ACDF-49B1-95B2-3D03C5FEB5D6}">
      <dgm:prSet/>
      <dgm:spPr/>
      <dgm:t>
        <a:bodyPr/>
        <a:lstStyle/>
        <a:p>
          <a:endParaRPr lang="pt-BR"/>
        </a:p>
      </dgm:t>
    </dgm:pt>
    <dgm:pt modelId="{EDB5866F-3072-4D63-8569-ACAE5364A9A7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pt-BR" sz="1500" b="1" dirty="0">
              <a:latin typeface="+mn-lt"/>
            </a:rPr>
            <a:t>- Recursos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pt-BR" sz="1500" dirty="0">
              <a:latin typeface="+mn-lt"/>
            </a:rPr>
            <a:t>Docentes, discentes, participantes externos, infraestrutura, laboratórios, equipamentos.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pt-BR" sz="1500" b="1" dirty="0">
              <a:latin typeface="+mn-lt"/>
            </a:rPr>
            <a:t>- Atividades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pt-BR" sz="1500" dirty="0">
              <a:latin typeface="+mn-lt"/>
            </a:rPr>
            <a:t>Disciplinas, projetos de pesquisa, extensão, processos, eventos, ações do programa.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pt-BR" sz="1500" b="1" dirty="0">
              <a:latin typeface="+mn-lt"/>
            </a:rPr>
            <a:t>- Produtos (outputs)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pt-BR" sz="1500" dirty="0">
              <a:latin typeface="+mn-lt"/>
            </a:rPr>
            <a:t>Produção intelectual, titulações, dissertações e teses.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pt-BR" sz="1500" b="1" dirty="0">
              <a:latin typeface="+mn-lt"/>
            </a:rPr>
            <a:t>- Resultados (</a:t>
          </a:r>
          <a:r>
            <a:rPr lang="pt-BR" sz="1500" b="1" dirty="0" err="1">
              <a:latin typeface="+mn-lt"/>
            </a:rPr>
            <a:t>outcomes</a:t>
          </a:r>
          <a:r>
            <a:rPr lang="pt-BR" sz="1500" b="1" dirty="0">
              <a:latin typeface="+mn-lt"/>
            </a:rPr>
            <a:t>)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pt-BR" sz="1500" dirty="0">
              <a:latin typeface="+mn-lt"/>
            </a:rPr>
            <a:t>Evolução institucional, egressos empregados, citações, publicações de qualidade, resultados na sociedade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pt-BR" sz="1500" b="1" dirty="0">
              <a:latin typeface="+mn-lt"/>
            </a:rPr>
            <a:t>- Impactos (transformações 7-10 anos)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pt-BR" sz="1500" dirty="0">
              <a:latin typeface="+mn-lt"/>
            </a:rPr>
            <a:t>Egressos (atuações, aumento salarial), políticas públicas, transformações sociais, econômicas e ambientais</a:t>
          </a:r>
        </a:p>
      </dgm:t>
    </dgm:pt>
    <dgm:pt modelId="{A899FAE9-DE10-410D-9887-73533387D48A}" type="parTrans" cxnId="{1A288748-51E6-4C78-A265-9B8BC0B1B5D7}">
      <dgm:prSet/>
      <dgm:spPr/>
      <dgm:t>
        <a:bodyPr/>
        <a:lstStyle/>
        <a:p>
          <a:endParaRPr lang="pt-BR"/>
        </a:p>
      </dgm:t>
    </dgm:pt>
    <dgm:pt modelId="{6CE8B37C-5E7A-45B9-94D9-A8D628BEFFB6}" type="sibTrans" cxnId="{1A288748-51E6-4C78-A265-9B8BC0B1B5D7}">
      <dgm:prSet/>
      <dgm:spPr/>
      <dgm:t>
        <a:bodyPr/>
        <a:lstStyle/>
        <a:p>
          <a:endParaRPr lang="pt-BR"/>
        </a:p>
      </dgm:t>
    </dgm:pt>
    <dgm:pt modelId="{0CB25758-F164-402A-BF05-50F16A30CFA2}">
      <dgm:prSet phldrT="[Texto]" custT="1"/>
      <dgm:spPr/>
      <dgm:t>
        <a:bodyPr/>
        <a:lstStyle/>
        <a:p>
          <a:r>
            <a:rPr lang="pt-BR" sz="2800" b="1" dirty="0"/>
            <a:t>AVALIAÇÃO</a:t>
          </a:r>
        </a:p>
      </dgm:t>
    </dgm:pt>
    <dgm:pt modelId="{D29004D4-8FC7-4FA1-A386-D339B54B9E88}" type="parTrans" cxnId="{D8E7F6AE-FC4E-4B76-9EFC-016EE88DDAFC}">
      <dgm:prSet/>
      <dgm:spPr/>
      <dgm:t>
        <a:bodyPr/>
        <a:lstStyle/>
        <a:p>
          <a:endParaRPr lang="pt-BR"/>
        </a:p>
      </dgm:t>
    </dgm:pt>
    <dgm:pt modelId="{68C7BCA7-1094-42A7-A713-A55BED8190D5}" type="sibTrans" cxnId="{D8E7F6AE-FC4E-4B76-9EFC-016EE88DDAFC}">
      <dgm:prSet/>
      <dgm:spPr/>
      <dgm:t>
        <a:bodyPr/>
        <a:lstStyle/>
        <a:p>
          <a:endParaRPr lang="pt-BR"/>
        </a:p>
      </dgm:t>
    </dgm:pt>
    <dgm:pt modelId="{78B17865-3268-447C-B032-541130DBB559}">
      <dgm:prSet phldrT="[Texto]" custT="1"/>
      <dgm:spPr/>
      <dgm:t>
        <a:bodyPr/>
        <a:lstStyle/>
        <a:p>
          <a:pPr algn="just">
            <a:spcAft>
              <a:spcPct val="35000"/>
            </a:spcAft>
          </a:pPr>
          <a:r>
            <a:rPr lang="pt-BR" sz="1500" b="1" dirty="0">
              <a:latin typeface="+mn-lt"/>
            </a:rPr>
            <a:t>- </a:t>
          </a:r>
          <a:r>
            <a:rPr lang="pt-BR" sz="1500" b="1" dirty="0" err="1">
              <a:latin typeface="+mn-lt"/>
            </a:rPr>
            <a:t>Autoavaliação</a:t>
          </a:r>
          <a:endParaRPr lang="pt-BR" sz="1500" b="1" dirty="0">
            <a:latin typeface="+mn-lt"/>
          </a:endParaRPr>
        </a:p>
        <a:p>
          <a:pPr algn="just">
            <a:spcAft>
              <a:spcPct val="35000"/>
            </a:spcAft>
          </a:pPr>
          <a:r>
            <a:rPr lang="pt-BR" sz="1500" dirty="0">
              <a:latin typeface="+mn-lt"/>
            </a:rPr>
            <a:t>Planejamento x  Demonstração do progresso</a:t>
          </a:r>
        </a:p>
        <a:p>
          <a:pPr algn="just">
            <a:spcAft>
              <a:spcPct val="35000"/>
            </a:spcAft>
          </a:pPr>
          <a:r>
            <a:rPr lang="pt-BR" sz="1500" dirty="0">
              <a:latin typeface="+mn-lt"/>
            </a:rPr>
            <a:t>O PPG cumpriu o proposto?</a:t>
          </a:r>
        </a:p>
        <a:p>
          <a:pPr algn="just">
            <a:spcAft>
              <a:spcPct val="35000"/>
            </a:spcAft>
          </a:pPr>
          <a:r>
            <a:rPr lang="pt-BR" sz="1500" b="1" dirty="0">
              <a:latin typeface="+mn-lt"/>
            </a:rPr>
            <a:t>- Avaliação de eficiência¹</a:t>
          </a:r>
        </a:p>
        <a:p>
          <a:pPr algn="just">
            <a:spcAft>
              <a:spcPct val="35000"/>
            </a:spcAft>
          </a:pPr>
          <a:r>
            <a:rPr lang="pt-BR" sz="1500" dirty="0">
              <a:latin typeface="+mn-lt"/>
            </a:rPr>
            <a:t>Uso de recursos e alcance de resultados (governança e prestação de contas).</a:t>
          </a:r>
        </a:p>
        <a:p>
          <a:pPr algn="just">
            <a:spcAft>
              <a:spcPct val="35000"/>
            </a:spcAft>
          </a:pPr>
          <a:r>
            <a:rPr lang="pt-BR" sz="1500" b="1" dirty="0">
              <a:latin typeface="+mn-lt"/>
            </a:rPr>
            <a:t>-Avaliação da performance do programa¹</a:t>
          </a:r>
        </a:p>
        <a:p>
          <a:pPr algn="just">
            <a:spcAft>
              <a:spcPct val="35000"/>
            </a:spcAft>
          </a:pPr>
          <a:r>
            <a:rPr lang="pt-BR" sz="1500" dirty="0">
              <a:latin typeface="+mn-lt"/>
            </a:rPr>
            <a:t>Bibliometria, avaliação por pares e </a:t>
          </a:r>
          <a:r>
            <a:rPr lang="pt-BR" sz="1500" dirty="0" err="1">
              <a:latin typeface="+mn-lt"/>
            </a:rPr>
            <a:t>altmetria</a:t>
          </a:r>
          <a:r>
            <a:rPr lang="pt-BR" sz="1500" dirty="0">
              <a:latin typeface="+mn-lt"/>
            </a:rPr>
            <a:t>.</a:t>
          </a:r>
        </a:p>
        <a:p>
          <a:pPr algn="just">
            <a:spcAft>
              <a:spcPct val="35000"/>
            </a:spcAft>
          </a:pPr>
          <a:r>
            <a:rPr lang="pt-BR" sz="1500" b="1" dirty="0">
              <a:latin typeface="+mn-lt"/>
            </a:rPr>
            <a:t>- Avaliação de impacto¹</a:t>
          </a:r>
        </a:p>
        <a:p>
          <a:pPr algn="just">
            <a:spcAft>
              <a:spcPct val="35000"/>
            </a:spcAft>
          </a:pPr>
          <a:r>
            <a:rPr lang="pt-BR" sz="1500" dirty="0">
              <a:latin typeface="+mn-lt"/>
            </a:rPr>
            <a:t>Tecnologia e inovação na sociedade, empresas criadas, startups</a:t>
          </a:r>
        </a:p>
        <a:p>
          <a:pPr algn="just">
            <a:spcAft>
              <a:spcPts val="0"/>
            </a:spcAft>
          </a:pPr>
          <a:r>
            <a:rPr lang="pt-BR" sz="1500" b="1" dirty="0">
              <a:latin typeface="+mn-lt"/>
            </a:rPr>
            <a:t>- Avaliação </a:t>
          </a:r>
        </a:p>
        <a:p>
          <a:pPr algn="just">
            <a:spcAft>
              <a:spcPts val="0"/>
            </a:spcAft>
          </a:pPr>
          <a:r>
            <a:rPr lang="pt-BR" sz="1500" b="1" dirty="0">
              <a:latin typeface="+mn-lt"/>
            </a:rPr>
            <a:t>Qualitativa </a:t>
          </a:r>
        </a:p>
        <a:p>
          <a:pPr algn="just">
            <a:spcAft>
              <a:spcPts val="0"/>
            </a:spcAft>
          </a:pPr>
          <a:r>
            <a:rPr lang="pt-BR" sz="1500" b="1" dirty="0">
              <a:latin typeface="+mn-lt"/>
            </a:rPr>
            <a:t>(indicadores)</a:t>
          </a:r>
        </a:p>
      </dgm:t>
    </dgm:pt>
    <dgm:pt modelId="{485AEA84-A690-4738-B741-5C37889AD05C}" type="parTrans" cxnId="{D4CA2947-C917-4E06-AF91-F07D62DB55CC}">
      <dgm:prSet/>
      <dgm:spPr/>
      <dgm:t>
        <a:bodyPr/>
        <a:lstStyle/>
        <a:p>
          <a:endParaRPr lang="pt-BR"/>
        </a:p>
      </dgm:t>
    </dgm:pt>
    <dgm:pt modelId="{B9B3A225-E68C-420B-A472-DB40DACC3CFC}" type="sibTrans" cxnId="{D4CA2947-C917-4E06-AF91-F07D62DB55CC}">
      <dgm:prSet/>
      <dgm:spPr/>
      <dgm:t>
        <a:bodyPr/>
        <a:lstStyle/>
        <a:p>
          <a:endParaRPr lang="pt-BR"/>
        </a:p>
      </dgm:t>
    </dgm:pt>
    <dgm:pt modelId="{E0C5FFC7-2C52-418F-96CE-F9944FA2936B}" type="pres">
      <dgm:prSet presAssocID="{68CD8B38-8166-4240-9F01-179533A5BD3C}" presName="Name0" presStyleCnt="0">
        <dgm:presLayoutVars>
          <dgm:dir/>
          <dgm:animLvl val="lvl"/>
          <dgm:resizeHandles val="exact"/>
        </dgm:presLayoutVars>
      </dgm:prSet>
      <dgm:spPr/>
    </dgm:pt>
    <dgm:pt modelId="{8F27A872-8D1B-477C-9C97-8DCE6227EF11}" type="pres">
      <dgm:prSet presAssocID="{AB8BC1DD-5A18-4543-9011-DB5AED088BF1}" presName="compositeNode" presStyleCnt="0">
        <dgm:presLayoutVars>
          <dgm:bulletEnabled val="1"/>
        </dgm:presLayoutVars>
      </dgm:prSet>
      <dgm:spPr/>
    </dgm:pt>
    <dgm:pt modelId="{808EA7E5-80AC-4B46-83C6-D2BB960177ED}" type="pres">
      <dgm:prSet presAssocID="{AB8BC1DD-5A18-4543-9011-DB5AED088BF1}" presName="bgRect" presStyleLbl="node1" presStyleIdx="0" presStyleCnt="3" custScaleY="113771" custLinFactNeighborY="-130"/>
      <dgm:spPr/>
    </dgm:pt>
    <dgm:pt modelId="{17BE3675-5B0C-4B0B-B660-1CC2A0825BB8}" type="pres">
      <dgm:prSet presAssocID="{AB8BC1DD-5A18-4543-9011-DB5AED088BF1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19D460BB-9270-4BFC-850F-BD9674E633AC}" type="pres">
      <dgm:prSet presAssocID="{AB8BC1DD-5A18-4543-9011-DB5AED088BF1}" presName="childNode" presStyleLbl="node1" presStyleIdx="0" presStyleCnt="3">
        <dgm:presLayoutVars>
          <dgm:bulletEnabled val="1"/>
        </dgm:presLayoutVars>
      </dgm:prSet>
      <dgm:spPr/>
    </dgm:pt>
    <dgm:pt modelId="{0B908BC4-85E6-4522-BF5F-ACE4AE035839}" type="pres">
      <dgm:prSet presAssocID="{029A7FB1-B63D-4F22-B23F-C9EF9FA34045}" presName="hSp" presStyleCnt="0"/>
      <dgm:spPr/>
    </dgm:pt>
    <dgm:pt modelId="{540521A0-CD06-4489-A2D7-E5D6984A56DA}" type="pres">
      <dgm:prSet presAssocID="{029A7FB1-B63D-4F22-B23F-C9EF9FA34045}" presName="vProcSp" presStyleCnt="0"/>
      <dgm:spPr/>
    </dgm:pt>
    <dgm:pt modelId="{D7CB090A-2669-4790-9D8D-DDE2F5401C36}" type="pres">
      <dgm:prSet presAssocID="{029A7FB1-B63D-4F22-B23F-C9EF9FA34045}" presName="vSp1" presStyleCnt="0"/>
      <dgm:spPr/>
    </dgm:pt>
    <dgm:pt modelId="{4111D7BF-09DA-4F97-93E9-32F3AF75EF1A}" type="pres">
      <dgm:prSet presAssocID="{029A7FB1-B63D-4F22-B23F-C9EF9FA34045}" presName="simulatedConn" presStyleLbl="solidFgAcc1" presStyleIdx="0" presStyleCnt="2"/>
      <dgm:spPr/>
    </dgm:pt>
    <dgm:pt modelId="{4F92BEA7-4795-4960-8C2B-5769311F74E8}" type="pres">
      <dgm:prSet presAssocID="{029A7FB1-B63D-4F22-B23F-C9EF9FA34045}" presName="vSp2" presStyleCnt="0"/>
      <dgm:spPr/>
    </dgm:pt>
    <dgm:pt modelId="{5D4E4681-0EA3-4FD4-B712-F5BDA66E9AE8}" type="pres">
      <dgm:prSet presAssocID="{029A7FB1-B63D-4F22-B23F-C9EF9FA34045}" presName="sibTrans" presStyleCnt="0"/>
      <dgm:spPr/>
    </dgm:pt>
    <dgm:pt modelId="{D8AA5B47-430D-4542-BAC4-80441327AA02}" type="pres">
      <dgm:prSet presAssocID="{97033AF7-4E1A-4695-81A6-F10DDB9D03F1}" presName="compositeNode" presStyleCnt="0">
        <dgm:presLayoutVars>
          <dgm:bulletEnabled val="1"/>
        </dgm:presLayoutVars>
      </dgm:prSet>
      <dgm:spPr/>
    </dgm:pt>
    <dgm:pt modelId="{6D4B4693-FE72-4E79-9764-0F679580D0D4}" type="pres">
      <dgm:prSet presAssocID="{97033AF7-4E1A-4695-81A6-F10DDB9D03F1}" presName="bgRect" presStyleLbl="node1" presStyleIdx="1" presStyleCnt="3" custScaleY="113771" custLinFactNeighborX="1155" custLinFactNeighborY="-130"/>
      <dgm:spPr/>
    </dgm:pt>
    <dgm:pt modelId="{3B9B23F8-3DAD-42B6-A2BE-06A742D3C0E2}" type="pres">
      <dgm:prSet presAssocID="{97033AF7-4E1A-4695-81A6-F10DDB9D03F1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41799B18-7BE5-479E-AA70-D63AC178DEFF}" type="pres">
      <dgm:prSet presAssocID="{97033AF7-4E1A-4695-81A6-F10DDB9D03F1}" presName="childNode" presStyleLbl="node1" presStyleIdx="1" presStyleCnt="3">
        <dgm:presLayoutVars>
          <dgm:bulletEnabled val="1"/>
        </dgm:presLayoutVars>
      </dgm:prSet>
      <dgm:spPr/>
    </dgm:pt>
    <dgm:pt modelId="{7E7A2C66-46AD-4FAF-9A76-AE936AC4A075}" type="pres">
      <dgm:prSet presAssocID="{EB14451C-EFCD-43F9-A1F7-4E5CC967ACC6}" presName="hSp" presStyleCnt="0"/>
      <dgm:spPr/>
    </dgm:pt>
    <dgm:pt modelId="{0940453E-7710-4CA2-AB71-1FB8F17BC3E7}" type="pres">
      <dgm:prSet presAssocID="{EB14451C-EFCD-43F9-A1F7-4E5CC967ACC6}" presName="vProcSp" presStyleCnt="0"/>
      <dgm:spPr/>
    </dgm:pt>
    <dgm:pt modelId="{BC68A24B-6432-46FE-AB03-6E08C3481F76}" type="pres">
      <dgm:prSet presAssocID="{EB14451C-EFCD-43F9-A1F7-4E5CC967ACC6}" presName="vSp1" presStyleCnt="0"/>
      <dgm:spPr/>
    </dgm:pt>
    <dgm:pt modelId="{32134F8C-5150-404B-A2D0-68366C3FCACA}" type="pres">
      <dgm:prSet presAssocID="{EB14451C-EFCD-43F9-A1F7-4E5CC967ACC6}" presName="simulatedConn" presStyleLbl="solidFgAcc1" presStyleIdx="1" presStyleCnt="2"/>
      <dgm:spPr/>
    </dgm:pt>
    <dgm:pt modelId="{CD1B8DDD-5F67-4D87-865F-4C5B33ADEA42}" type="pres">
      <dgm:prSet presAssocID="{EB14451C-EFCD-43F9-A1F7-4E5CC967ACC6}" presName="vSp2" presStyleCnt="0"/>
      <dgm:spPr/>
    </dgm:pt>
    <dgm:pt modelId="{99D9491E-09ED-4499-86DC-0B416C549847}" type="pres">
      <dgm:prSet presAssocID="{EB14451C-EFCD-43F9-A1F7-4E5CC967ACC6}" presName="sibTrans" presStyleCnt="0"/>
      <dgm:spPr/>
    </dgm:pt>
    <dgm:pt modelId="{EEA4DC10-2618-44DA-92BE-30AB1782DCE5}" type="pres">
      <dgm:prSet presAssocID="{0CB25758-F164-402A-BF05-50F16A30CFA2}" presName="compositeNode" presStyleCnt="0">
        <dgm:presLayoutVars>
          <dgm:bulletEnabled val="1"/>
        </dgm:presLayoutVars>
      </dgm:prSet>
      <dgm:spPr/>
    </dgm:pt>
    <dgm:pt modelId="{24DFB03C-B905-47A2-BB11-65E0C3FF5E55}" type="pres">
      <dgm:prSet presAssocID="{0CB25758-F164-402A-BF05-50F16A30CFA2}" presName="bgRect" presStyleLbl="node1" presStyleIdx="2" presStyleCnt="3" custScaleY="113771" custLinFactNeighborY="-130"/>
      <dgm:spPr/>
    </dgm:pt>
    <dgm:pt modelId="{5B72A8C8-9173-4F80-9073-E8F5F7609488}" type="pres">
      <dgm:prSet presAssocID="{0CB25758-F164-402A-BF05-50F16A30CFA2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78A8B9DA-B2F4-4C52-91A1-F55BE94F187C}" type="pres">
      <dgm:prSet presAssocID="{0CB25758-F164-402A-BF05-50F16A30CFA2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C02B8804-57D9-4917-B8CF-A1300311FCE7}" type="presOf" srcId="{0CB25758-F164-402A-BF05-50F16A30CFA2}" destId="{24DFB03C-B905-47A2-BB11-65E0C3FF5E55}" srcOrd="0" destOrd="0" presId="urn:microsoft.com/office/officeart/2005/8/layout/hProcess7"/>
    <dgm:cxn modelId="{CD2EF629-CB74-4E90-B343-A4B8FB013CDB}" srcId="{68CD8B38-8166-4240-9F01-179533A5BD3C}" destId="{AB8BC1DD-5A18-4543-9011-DB5AED088BF1}" srcOrd="0" destOrd="0" parTransId="{E2B277EC-8BF4-4F78-AC00-0CEC0E5547FC}" sibTransId="{029A7FB1-B63D-4F22-B23F-C9EF9FA34045}"/>
    <dgm:cxn modelId="{20354930-A224-4C1B-B45B-687CC10E31FD}" type="presOf" srcId="{AB8BC1DD-5A18-4543-9011-DB5AED088BF1}" destId="{808EA7E5-80AC-4B46-83C6-D2BB960177ED}" srcOrd="0" destOrd="0" presId="urn:microsoft.com/office/officeart/2005/8/layout/hProcess7"/>
    <dgm:cxn modelId="{585E3732-AEBF-42E0-AA40-1ED525F532EE}" type="presOf" srcId="{0CB25758-F164-402A-BF05-50F16A30CFA2}" destId="{5B72A8C8-9173-4F80-9073-E8F5F7609488}" srcOrd="1" destOrd="0" presId="urn:microsoft.com/office/officeart/2005/8/layout/hProcess7"/>
    <dgm:cxn modelId="{CEFB4632-CA8F-488F-81DF-32D258335A98}" type="presOf" srcId="{EDB5866F-3072-4D63-8569-ACAE5364A9A7}" destId="{41799B18-7BE5-479E-AA70-D63AC178DEFF}" srcOrd="0" destOrd="0" presId="urn:microsoft.com/office/officeart/2005/8/layout/hProcess7"/>
    <dgm:cxn modelId="{D986F33A-40F2-495C-B1F7-38686F868C1B}" type="presOf" srcId="{AB8BC1DD-5A18-4543-9011-DB5AED088BF1}" destId="{17BE3675-5B0C-4B0B-B660-1CC2A0825BB8}" srcOrd="1" destOrd="0" presId="urn:microsoft.com/office/officeart/2005/8/layout/hProcess7"/>
    <dgm:cxn modelId="{D4CA2947-C917-4E06-AF91-F07D62DB55CC}" srcId="{0CB25758-F164-402A-BF05-50F16A30CFA2}" destId="{78B17865-3268-447C-B032-541130DBB559}" srcOrd="0" destOrd="0" parTransId="{485AEA84-A690-4738-B741-5C37889AD05C}" sibTransId="{B9B3A225-E68C-420B-A472-DB40DACC3CFC}"/>
    <dgm:cxn modelId="{1A288748-51E6-4C78-A265-9B8BC0B1B5D7}" srcId="{97033AF7-4E1A-4695-81A6-F10DDB9D03F1}" destId="{EDB5866F-3072-4D63-8569-ACAE5364A9A7}" srcOrd="0" destOrd="0" parTransId="{A899FAE9-DE10-410D-9887-73533387D48A}" sibTransId="{6CE8B37C-5E7A-45B9-94D9-A8D628BEFFB6}"/>
    <dgm:cxn modelId="{2259024D-D1B9-41E6-A076-805EE78328FE}" type="presOf" srcId="{97033AF7-4E1A-4695-81A6-F10DDB9D03F1}" destId="{6D4B4693-FE72-4E79-9764-0F679580D0D4}" srcOrd="0" destOrd="0" presId="urn:microsoft.com/office/officeart/2005/8/layout/hProcess7"/>
    <dgm:cxn modelId="{C857A184-0489-4DC6-B81C-B40F5784D7EA}" type="presOf" srcId="{2764261C-5520-410A-AD31-69A9CF4FBF55}" destId="{19D460BB-9270-4BFC-850F-BD9674E633AC}" srcOrd="0" destOrd="0" presId="urn:microsoft.com/office/officeart/2005/8/layout/hProcess7"/>
    <dgm:cxn modelId="{D8E7F6AE-FC4E-4B76-9EFC-016EE88DDAFC}" srcId="{68CD8B38-8166-4240-9F01-179533A5BD3C}" destId="{0CB25758-F164-402A-BF05-50F16A30CFA2}" srcOrd="2" destOrd="0" parTransId="{D29004D4-8FC7-4FA1-A386-D339B54B9E88}" sibTransId="{68C7BCA7-1094-42A7-A713-A55BED8190D5}"/>
    <dgm:cxn modelId="{0F98E8E3-4535-47D9-BBC8-613A7F7861F6}" type="presOf" srcId="{68CD8B38-8166-4240-9F01-179533A5BD3C}" destId="{E0C5FFC7-2C52-418F-96CE-F9944FA2936B}" srcOrd="0" destOrd="0" presId="urn:microsoft.com/office/officeart/2005/8/layout/hProcess7"/>
    <dgm:cxn modelId="{78EE00EA-00B2-4706-AF7E-73D26E90DAB6}" srcId="{AB8BC1DD-5A18-4543-9011-DB5AED088BF1}" destId="{2764261C-5520-410A-AD31-69A9CF4FBF55}" srcOrd="0" destOrd="0" parTransId="{BBFD61B4-240A-4ECC-9173-0677124BD436}" sibTransId="{739E851A-3ED0-4CC4-AB6F-6B8691200B0D}"/>
    <dgm:cxn modelId="{885DA9ED-A5AA-46E0-AA3D-9A2EB9F93050}" type="presOf" srcId="{78B17865-3268-447C-B032-541130DBB559}" destId="{78A8B9DA-B2F4-4C52-91A1-F55BE94F187C}" srcOrd="0" destOrd="0" presId="urn:microsoft.com/office/officeart/2005/8/layout/hProcess7"/>
    <dgm:cxn modelId="{6A44B3F2-D06A-419D-8739-D44B364108A0}" type="presOf" srcId="{97033AF7-4E1A-4695-81A6-F10DDB9D03F1}" destId="{3B9B23F8-3DAD-42B6-A2BE-06A742D3C0E2}" srcOrd="1" destOrd="0" presId="urn:microsoft.com/office/officeart/2005/8/layout/hProcess7"/>
    <dgm:cxn modelId="{76F9A9FE-ACDF-49B1-95B2-3D03C5FEB5D6}" srcId="{68CD8B38-8166-4240-9F01-179533A5BD3C}" destId="{97033AF7-4E1A-4695-81A6-F10DDB9D03F1}" srcOrd="1" destOrd="0" parTransId="{6660884F-F2CA-4694-8EC1-EDF960E2670B}" sibTransId="{EB14451C-EFCD-43F9-A1F7-4E5CC967ACC6}"/>
    <dgm:cxn modelId="{90FCAA70-D174-444E-8FC3-69DFFF8C8C82}" type="presParOf" srcId="{E0C5FFC7-2C52-418F-96CE-F9944FA2936B}" destId="{8F27A872-8D1B-477C-9C97-8DCE6227EF11}" srcOrd="0" destOrd="0" presId="urn:microsoft.com/office/officeart/2005/8/layout/hProcess7"/>
    <dgm:cxn modelId="{775C631E-A0CD-4CEA-BE87-32C0B84ADCC7}" type="presParOf" srcId="{8F27A872-8D1B-477C-9C97-8DCE6227EF11}" destId="{808EA7E5-80AC-4B46-83C6-D2BB960177ED}" srcOrd="0" destOrd="0" presId="urn:microsoft.com/office/officeart/2005/8/layout/hProcess7"/>
    <dgm:cxn modelId="{D2FE55C0-D6D5-4F50-A235-D3CC45EBA6E6}" type="presParOf" srcId="{8F27A872-8D1B-477C-9C97-8DCE6227EF11}" destId="{17BE3675-5B0C-4B0B-B660-1CC2A0825BB8}" srcOrd="1" destOrd="0" presId="urn:microsoft.com/office/officeart/2005/8/layout/hProcess7"/>
    <dgm:cxn modelId="{3C7D751E-9758-4E40-9232-D69047614715}" type="presParOf" srcId="{8F27A872-8D1B-477C-9C97-8DCE6227EF11}" destId="{19D460BB-9270-4BFC-850F-BD9674E633AC}" srcOrd="2" destOrd="0" presId="urn:microsoft.com/office/officeart/2005/8/layout/hProcess7"/>
    <dgm:cxn modelId="{393FF96D-E523-4BD1-B76B-4A0565ED0ACF}" type="presParOf" srcId="{E0C5FFC7-2C52-418F-96CE-F9944FA2936B}" destId="{0B908BC4-85E6-4522-BF5F-ACE4AE035839}" srcOrd="1" destOrd="0" presId="urn:microsoft.com/office/officeart/2005/8/layout/hProcess7"/>
    <dgm:cxn modelId="{892AD30C-6A38-44C5-8CA7-A66B23B64EBF}" type="presParOf" srcId="{E0C5FFC7-2C52-418F-96CE-F9944FA2936B}" destId="{540521A0-CD06-4489-A2D7-E5D6984A56DA}" srcOrd="2" destOrd="0" presId="urn:microsoft.com/office/officeart/2005/8/layout/hProcess7"/>
    <dgm:cxn modelId="{30A75F41-C19B-4428-B409-C84BAD8DCFD6}" type="presParOf" srcId="{540521A0-CD06-4489-A2D7-E5D6984A56DA}" destId="{D7CB090A-2669-4790-9D8D-DDE2F5401C36}" srcOrd="0" destOrd="0" presId="urn:microsoft.com/office/officeart/2005/8/layout/hProcess7"/>
    <dgm:cxn modelId="{ADDF6032-E81D-4624-9119-CF5391F85537}" type="presParOf" srcId="{540521A0-CD06-4489-A2D7-E5D6984A56DA}" destId="{4111D7BF-09DA-4F97-93E9-32F3AF75EF1A}" srcOrd="1" destOrd="0" presId="urn:microsoft.com/office/officeart/2005/8/layout/hProcess7"/>
    <dgm:cxn modelId="{CE7CD588-65E8-453A-A8A3-B07085BAE674}" type="presParOf" srcId="{540521A0-CD06-4489-A2D7-E5D6984A56DA}" destId="{4F92BEA7-4795-4960-8C2B-5769311F74E8}" srcOrd="2" destOrd="0" presId="urn:microsoft.com/office/officeart/2005/8/layout/hProcess7"/>
    <dgm:cxn modelId="{5EFDD9B8-D99C-4237-9698-60F88041DACE}" type="presParOf" srcId="{E0C5FFC7-2C52-418F-96CE-F9944FA2936B}" destId="{5D4E4681-0EA3-4FD4-B712-F5BDA66E9AE8}" srcOrd="3" destOrd="0" presId="urn:microsoft.com/office/officeart/2005/8/layout/hProcess7"/>
    <dgm:cxn modelId="{AC78189B-B8FC-4DEA-8C97-000ED86A0485}" type="presParOf" srcId="{E0C5FFC7-2C52-418F-96CE-F9944FA2936B}" destId="{D8AA5B47-430D-4542-BAC4-80441327AA02}" srcOrd="4" destOrd="0" presId="urn:microsoft.com/office/officeart/2005/8/layout/hProcess7"/>
    <dgm:cxn modelId="{3CB107B2-4B46-4CA4-8847-039C831AA3F7}" type="presParOf" srcId="{D8AA5B47-430D-4542-BAC4-80441327AA02}" destId="{6D4B4693-FE72-4E79-9764-0F679580D0D4}" srcOrd="0" destOrd="0" presId="urn:microsoft.com/office/officeart/2005/8/layout/hProcess7"/>
    <dgm:cxn modelId="{F1AC093C-98DF-4D7E-B8B6-785D0AF3CC3C}" type="presParOf" srcId="{D8AA5B47-430D-4542-BAC4-80441327AA02}" destId="{3B9B23F8-3DAD-42B6-A2BE-06A742D3C0E2}" srcOrd="1" destOrd="0" presId="urn:microsoft.com/office/officeart/2005/8/layout/hProcess7"/>
    <dgm:cxn modelId="{DBD008E3-0C10-4182-A2BC-EF839A90D1CC}" type="presParOf" srcId="{D8AA5B47-430D-4542-BAC4-80441327AA02}" destId="{41799B18-7BE5-479E-AA70-D63AC178DEFF}" srcOrd="2" destOrd="0" presId="urn:microsoft.com/office/officeart/2005/8/layout/hProcess7"/>
    <dgm:cxn modelId="{553A725C-8852-43CD-8FE8-0ECF5CCDD09D}" type="presParOf" srcId="{E0C5FFC7-2C52-418F-96CE-F9944FA2936B}" destId="{7E7A2C66-46AD-4FAF-9A76-AE936AC4A075}" srcOrd="5" destOrd="0" presId="urn:microsoft.com/office/officeart/2005/8/layout/hProcess7"/>
    <dgm:cxn modelId="{9D70848D-86B6-4377-853F-0DC76CDC33AD}" type="presParOf" srcId="{E0C5FFC7-2C52-418F-96CE-F9944FA2936B}" destId="{0940453E-7710-4CA2-AB71-1FB8F17BC3E7}" srcOrd="6" destOrd="0" presId="urn:microsoft.com/office/officeart/2005/8/layout/hProcess7"/>
    <dgm:cxn modelId="{10F9B15A-7902-49A9-AB69-5C1A8D65B3DC}" type="presParOf" srcId="{0940453E-7710-4CA2-AB71-1FB8F17BC3E7}" destId="{BC68A24B-6432-46FE-AB03-6E08C3481F76}" srcOrd="0" destOrd="0" presId="urn:microsoft.com/office/officeart/2005/8/layout/hProcess7"/>
    <dgm:cxn modelId="{B2760CCB-D017-4E58-9B34-17655ECD3964}" type="presParOf" srcId="{0940453E-7710-4CA2-AB71-1FB8F17BC3E7}" destId="{32134F8C-5150-404B-A2D0-68366C3FCACA}" srcOrd="1" destOrd="0" presId="urn:microsoft.com/office/officeart/2005/8/layout/hProcess7"/>
    <dgm:cxn modelId="{F51EB516-0AFE-4BB9-A2AC-B8CBE7DD5F16}" type="presParOf" srcId="{0940453E-7710-4CA2-AB71-1FB8F17BC3E7}" destId="{CD1B8DDD-5F67-4D87-865F-4C5B33ADEA42}" srcOrd="2" destOrd="0" presId="urn:microsoft.com/office/officeart/2005/8/layout/hProcess7"/>
    <dgm:cxn modelId="{6E5D98E0-E3F4-4567-AFAA-ACE912DA3196}" type="presParOf" srcId="{E0C5FFC7-2C52-418F-96CE-F9944FA2936B}" destId="{99D9491E-09ED-4499-86DC-0B416C549847}" srcOrd="7" destOrd="0" presId="urn:microsoft.com/office/officeart/2005/8/layout/hProcess7"/>
    <dgm:cxn modelId="{A3100D50-9F08-44FB-82A6-741E8B017131}" type="presParOf" srcId="{E0C5FFC7-2C52-418F-96CE-F9944FA2936B}" destId="{EEA4DC10-2618-44DA-92BE-30AB1782DCE5}" srcOrd="8" destOrd="0" presId="urn:microsoft.com/office/officeart/2005/8/layout/hProcess7"/>
    <dgm:cxn modelId="{211BB8FF-A3CD-4317-9F78-63304AC0F342}" type="presParOf" srcId="{EEA4DC10-2618-44DA-92BE-30AB1782DCE5}" destId="{24DFB03C-B905-47A2-BB11-65E0C3FF5E55}" srcOrd="0" destOrd="0" presId="urn:microsoft.com/office/officeart/2005/8/layout/hProcess7"/>
    <dgm:cxn modelId="{3FC6AC2C-B966-4AE2-88CA-822DE50CDC1D}" type="presParOf" srcId="{EEA4DC10-2618-44DA-92BE-30AB1782DCE5}" destId="{5B72A8C8-9173-4F80-9073-E8F5F7609488}" srcOrd="1" destOrd="0" presId="urn:microsoft.com/office/officeart/2005/8/layout/hProcess7"/>
    <dgm:cxn modelId="{6C6BFAAB-5FE9-4481-817A-25A1BE79FF69}" type="presParOf" srcId="{EEA4DC10-2618-44DA-92BE-30AB1782DCE5}" destId="{78A8B9DA-B2F4-4C52-91A1-F55BE94F187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B4BD1-6EF6-4592-83EA-472F26D15DD7}">
      <dsp:nvSpPr>
        <dsp:cNvPr id="0" name=""/>
        <dsp:cNvSpPr/>
      </dsp:nvSpPr>
      <dsp:spPr>
        <a:xfrm>
          <a:off x="17677" y="1884315"/>
          <a:ext cx="3665632" cy="4398758"/>
        </a:xfrm>
        <a:prstGeom prst="roundRect">
          <a:avLst>
            <a:gd name="adj" fmla="val 5000"/>
          </a:avLst>
        </a:prstGeom>
        <a:solidFill>
          <a:srgbClr val="29498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160020" bIns="0" numCol="1" spcCol="1270" anchor="t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INSUMOS</a:t>
          </a:r>
        </a:p>
      </dsp:txBody>
      <dsp:txXfrm rot="16200000">
        <a:off x="-1419250" y="3321242"/>
        <a:ext cx="3606981" cy="733126"/>
      </dsp:txXfrm>
    </dsp:sp>
    <dsp:sp modelId="{83077762-03B8-40A2-845E-C39C1A7FA43A}">
      <dsp:nvSpPr>
        <dsp:cNvPr id="0" name=""/>
        <dsp:cNvSpPr/>
      </dsp:nvSpPr>
      <dsp:spPr>
        <a:xfrm>
          <a:off x="750803" y="1884315"/>
          <a:ext cx="2730895" cy="439875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36000" marR="0" lvl="0" indent="-61200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200"/>
            </a:spcAft>
            <a:buClrTx/>
            <a:buSzTx/>
            <a:buFontTx/>
            <a:buNone/>
            <a:tabLst/>
            <a:defRPr/>
          </a:pPr>
          <a:r>
            <a:rPr lang="pt-BR" sz="24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- Legislação;</a:t>
          </a:r>
        </a:p>
        <a:p>
          <a:pPr marL="36000" lvl="0" indent="-61200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pt-BR" sz="24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- Dados (Plataforma       Sucupira);</a:t>
          </a:r>
        </a:p>
        <a:p>
          <a:pPr marL="36000" marR="0" lvl="0" indent="-61200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1200"/>
            </a:spcAft>
            <a:buClrTx/>
            <a:buSzTx/>
            <a:buFontTx/>
            <a:buNone/>
            <a:tabLst/>
            <a:defRPr/>
          </a:pPr>
          <a:r>
            <a:rPr lang="pt-BR" sz="24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- Consultoria </a:t>
          </a:r>
          <a:r>
            <a:rPr lang="pt-BR" sz="2400" i="1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ad-hoc</a:t>
          </a:r>
          <a:r>
            <a:rPr lang="pt-BR" sz="24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distribuída em 49 áreas de avaliação. </a:t>
          </a:r>
        </a:p>
      </dsp:txBody>
      <dsp:txXfrm>
        <a:off x="750803" y="1884315"/>
        <a:ext cx="2730895" cy="4398758"/>
      </dsp:txXfrm>
    </dsp:sp>
    <dsp:sp modelId="{4A85F87F-95D2-4BB9-B4B5-A12C8ADC9B3A}">
      <dsp:nvSpPr>
        <dsp:cNvPr id="0" name=""/>
        <dsp:cNvSpPr/>
      </dsp:nvSpPr>
      <dsp:spPr>
        <a:xfrm>
          <a:off x="3794780" y="1855767"/>
          <a:ext cx="3665632" cy="4398758"/>
        </a:xfrm>
        <a:prstGeom prst="roundRect">
          <a:avLst>
            <a:gd name="adj" fmla="val 5000"/>
          </a:avLst>
        </a:prstGeom>
        <a:solidFill>
          <a:srgbClr val="2F816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OBJETIVOS PRINCIPAIS</a:t>
          </a:r>
        </a:p>
      </dsp:txBody>
      <dsp:txXfrm rot="16200000">
        <a:off x="2357853" y="3292695"/>
        <a:ext cx="3606981" cy="733126"/>
      </dsp:txXfrm>
    </dsp:sp>
    <dsp:sp modelId="{DDAAC34A-A04C-4274-B2CF-3E621704B8BE}">
      <dsp:nvSpPr>
        <dsp:cNvPr id="0" name=""/>
        <dsp:cNvSpPr/>
      </dsp:nvSpPr>
      <dsp:spPr>
        <a:xfrm rot="5400000">
          <a:off x="3490077" y="5349552"/>
          <a:ext cx="646064" cy="549844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2C9EB9-EBC4-4C5C-AD41-225AB4FA62F4}">
      <dsp:nvSpPr>
        <dsp:cNvPr id="0" name=""/>
        <dsp:cNvSpPr/>
      </dsp:nvSpPr>
      <dsp:spPr>
        <a:xfrm>
          <a:off x="4527907" y="1855767"/>
          <a:ext cx="2730895" cy="439875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-540000" algn="l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pt-BR" sz="24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- Entrada de novos cursos de pós-graduação;</a:t>
          </a:r>
        </a:p>
        <a:p>
          <a:pPr marL="0" lvl="0" indent="-540000" algn="l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pt-BR" sz="24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- Permanência dos cursos de qualidade;</a:t>
          </a:r>
        </a:p>
        <a:p>
          <a:pPr marL="0" lvl="0" indent="-540000" algn="l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pt-BR" sz="24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- Indução estratégica (áreas e regiões).</a:t>
          </a:r>
        </a:p>
      </dsp:txBody>
      <dsp:txXfrm>
        <a:off x="4527907" y="1855767"/>
        <a:ext cx="2730895" cy="4398758"/>
      </dsp:txXfrm>
    </dsp:sp>
    <dsp:sp modelId="{0ED6E31D-200C-45F7-8C12-E4581D36B949}">
      <dsp:nvSpPr>
        <dsp:cNvPr id="0" name=""/>
        <dsp:cNvSpPr/>
      </dsp:nvSpPr>
      <dsp:spPr>
        <a:xfrm>
          <a:off x="7588710" y="1855767"/>
          <a:ext cx="3665632" cy="4398758"/>
        </a:xfrm>
        <a:prstGeom prst="roundRect">
          <a:avLst>
            <a:gd name="adj" fmla="val 5000"/>
          </a:avLst>
        </a:prstGeom>
        <a:solidFill>
          <a:srgbClr val="3C5C2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160020" bIns="0" numCol="1" spcCol="1270" anchor="t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RESULTADOS</a:t>
          </a:r>
        </a:p>
      </dsp:txBody>
      <dsp:txXfrm rot="16200000">
        <a:off x="6151782" y="3292695"/>
        <a:ext cx="3606981" cy="733126"/>
      </dsp:txXfrm>
    </dsp:sp>
    <dsp:sp modelId="{01A02BB0-B0F5-48E2-AB54-52E76B3B7913}">
      <dsp:nvSpPr>
        <dsp:cNvPr id="0" name=""/>
        <dsp:cNvSpPr/>
      </dsp:nvSpPr>
      <dsp:spPr>
        <a:xfrm rot="5400000">
          <a:off x="7284006" y="5349552"/>
          <a:ext cx="646064" cy="549844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7353344"/>
              <a:satOff val="-10228"/>
              <a:lumOff val="-392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69296A-4440-4E34-9799-67DFB2835AC0}">
      <dsp:nvSpPr>
        <dsp:cNvPr id="0" name=""/>
        <dsp:cNvSpPr/>
      </dsp:nvSpPr>
      <dsp:spPr>
        <a:xfrm>
          <a:off x="8321836" y="1855767"/>
          <a:ext cx="2730895" cy="439875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pt-BR" sz="22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Qualidade assegurada pela avaliação por pares;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pt-BR" sz="22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Formação de recursos humanos de alto nível;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pt-BR" sz="22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Referência para a distribuição de bolsas e fomento à pesquisa;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pt-BR" sz="22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Fortalecimento das bases científicas, tecnológicas e de inovação do país.</a:t>
          </a:r>
        </a:p>
      </dsp:txBody>
      <dsp:txXfrm>
        <a:off x="8321836" y="1855767"/>
        <a:ext cx="2730895" cy="4398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2ACF6-8005-40D4-BAA5-F071DC745B0D}">
      <dsp:nvSpPr>
        <dsp:cNvPr id="0" name=""/>
        <dsp:cNvSpPr/>
      </dsp:nvSpPr>
      <dsp:spPr>
        <a:xfrm>
          <a:off x="1199888" y="-40419"/>
          <a:ext cx="4564177" cy="4564177"/>
        </a:xfrm>
        <a:prstGeom prst="circularArrow">
          <a:avLst>
            <a:gd name="adj1" fmla="val 5544"/>
            <a:gd name="adj2" fmla="val 330680"/>
            <a:gd name="adj3" fmla="val 14652823"/>
            <a:gd name="adj4" fmla="val 16872210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5B4731-191F-4234-A11C-3321AE38C800}">
      <dsp:nvSpPr>
        <dsp:cNvPr id="0" name=""/>
        <dsp:cNvSpPr/>
      </dsp:nvSpPr>
      <dsp:spPr>
        <a:xfrm>
          <a:off x="2841007" y="1148"/>
          <a:ext cx="1281938" cy="640969"/>
        </a:xfrm>
        <a:prstGeom prst="roundRect">
          <a:avLst/>
        </a:prstGeom>
        <a:solidFill>
          <a:srgbClr val="3864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>
              <a:latin typeface="Century Gothic" panose="020B0502020202020204" pitchFamily="34" charset="0"/>
            </a:rPr>
            <a:t>DEMANDAS</a:t>
          </a:r>
        </a:p>
      </dsp:txBody>
      <dsp:txXfrm>
        <a:off x="2872297" y="32438"/>
        <a:ext cx="1219358" cy="578389"/>
      </dsp:txXfrm>
    </dsp:sp>
    <dsp:sp modelId="{3528E495-970E-4F7D-AF6E-EAB3DDFBA406}">
      <dsp:nvSpPr>
        <dsp:cNvPr id="0" name=""/>
        <dsp:cNvSpPr/>
      </dsp:nvSpPr>
      <dsp:spPr>
        <a:xfrm>
          <a:off x="3897765" y="769132"/>
          <a:ext cx="1920972" cy="640969"/>
        </a:xfrm>
        <a:prstGeom prst="roundRect">
          <a:avLst/>
        </a:prstGeom>
        <a:solidFill>
          <a:srgbClr val="347B9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latin typeface="Century Gothic" panose="020B0502020202020204" pitchFamily="34" charset="0"/>
            </a:rPr>
            <a:t>ELABORAÇÃO DA PROPOSTA OU REVISÃO DO PROGRAMA</a:t>
          </a:r>
        </a:p>
      </dsp:txBody>
      <dsp:txXfrm>
        <a:off x="3929055" y="800422"/>
        <a:ext cx="1858392" cy="578389"/>
      </dsp:txXfrm>
    </dsp:sp>
    <dsp:sp modelId="{FB93612B-744B-4856-8D61-FE725E99359F}">
      <dsp:nvSpPr>
        <dsp:cNvPr id="0" name=""/>
        <dsp:cNvSpPr/>
      </dsp:nvSpPr>
      <dsp:spPr>
        <a:xfrm>
          <a:off x="4787352" y="1947493"/>
          <a:ext cx="1281938" cy="640969"/>
        </a:xfrm>
        <a:prstGeom prst="roundRect">
          <a:avLst/>
        </a:prstGeom>
        <a:solidFill>
          <a:srgbClr val="33909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>
              <a:latin typeface="Century Gothic" panose="020B0502020202020204" pitchFamily="34" charset="0"/>
            </a:rPr>
            <a:t>AVALIAÇÃO DA PROPOSTA</a:t>
          </a:r>
        </a:p>
      </dsp:txBody>
      <dsp:txXfrm>
        <a:off x="4818642" y="1978783"/>
        <a:ext cx="1219358" cy="578389"/>
      </dsp:txXfrm>
    </dsp:sp>
    <dsp:sp modelId="{5C8D9E3B-50B8-414B-8E72-25EF655AECBD}">
      <dsp:nvSpPr>
        <dsp:cNvPr id="0" name=""/>
        <dsp:cNvSpPr/>
      </dsp:nvSpPr>
      <dsp:spPr>
        <a:xfrm>
          <a:off x="4219353" y="3076483"/>
          <a:ext cx="1599385" cy="640969"/>
        </a:xfrm>
        <a:prstGeom prst="roundRect">
          <a:avLst/>
        </a:prstGeom>
        <a:solidFill>
          <a:srgbClr val="3593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>
              <a:latin typeface="Century Gothic" panose="020B0502020202020204" pitchFamily="34" charset="0"/>
            </a:rPr>
            <a:t>MONITORAMENTO DAS PESQUISA EM ANDAMENTO</a:t>
          </a:r>
        </a:p>
      </dsp:txBody>
      <dsp:txXfrm>
        <a:off x="4250643" y="3107773"/>
        <a:ext cx="1536805" cy="578389"/>
      </dsp:txXfrm>
    </dsp:sp>
    <dsp:sp modelId="{29F7FE34-0B47-42F9-AB98-8105A7B7BD65}">
      <dsp:nvSpPr>
        <dsp:cNvPr id="0" name=""/>
        <dsp:cNvSpPr/>
      </dsp:nvSpPr>
      <dsp:spPr>
        <a:xfrm>
          <a:off x="2739766" y="3893837"/>
          <a:ext cx="1484421" cy="640969"/>
        </a:xfrm>
        <a:prstGeom prst="roundRect">
          <a:avLst/>
        </a:prstGeom>
        <a:solidFill>
          <a:srgbClr val="36926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>
              <a:latin typeface="Century Gothic" panose="020B0502020202020204" pitchFamily="34" charset="0"/>
            </a:rPr>
            <a:t>AVALIAÇÃO DA PESQUISA COMPLETA</a:t>
          </a:r>
        </a:p>
      </dsp:txBody>
      <dsp:txXfrm>
        <a:off x="2771056" y="3925127"/>
        <a:ext cx="1421841" cy="578389"/>
      </dsp:txXfrm>
    </dsp:sp>
    <dsp:sp modelId="{6893A9F4-2D97-4848-B569-551E9F718020}">
      <dsp:nvSpPr>
        <dsp:cNvPr id="0" name=""/>
        <dsp:cNvSpPr/>
      </dsp:nvSpPr>
      <dsp:spPr>
        <a:xfrm>
          <a:off x="1287029" y="3092148"/>
          <a:ext cx="1521469" cy="640969"/>
        </a:xfrm>
        <a:prstGeom prst="roundRect">
          <a:avLst/>
        </a:prstGeom>
        <a:solidFill>
          <a:srgbClr val="3A964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>
              <a:latin typeface="Century Gothic" panose="020B0502020202020204" pitchFamily="34" charset="0"/>
            </a:rPr>
            <a:t>AVALIAÇÃO DOS RESULTADOS DA PESQUISA</a:t>
          </a:r>
        </a:p>
      </dsp:txBody>
      <dsp:txXfrm>
        <a:off x="1318319" y="3123438"/>
        <a:ext cx="1458889" cy="578389"/>
      </dsp:txXfrm>
    </dsp:sp>
    <dsp:sp modelId="{41E00AA9-CFED-4975-AB8F-3E9D1AA83435}">
      <dsp:nvSpPr>
        <dsp:cNvPr id="0" name=""/>
        <dsp:cNvSpPr/>
      </dsp:nvSpPr>
      <dsp:spPr>
        <a:xfrm>
          <a:off x="894663" y="1947493"/>
          <a:ext cx="1281938" cy="640969"/>
        </a:xfrm>
        <a:prstGeom prst="roundRect">
          <a:avLst/>
        </a:prstGeom>
        <a:solidFill>
          <a:srgbClr val="3A964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>
              <a:latin typeface="Century Gothic" panose="020B0502020202020204" pitchFamily="34" charset="0"/>
            </a:rPr>
            <a:t>AVALIAÇÃO DO IMPACTO</a:t>
          </a:r>
        </a:p>
      </dsp:txBody>
      <dsp:txXfrm>
        <a:off x="925953" y="1978783"/>
        <a:ext cx="1219358" cy="578389"/>
      </dsp:txXfrm>
    </dsp:sp>
    <dsp:sp modelId="{6C15ACF0-B592-4D8B-A417-7FC1704B30EF}">
      <dsp:nvSpPr>
        <dsp:cNvPr id="0" name=""/>
        <dsp:cNvSpPr/>
      </dsp:nvSpPr>
      <dsp:spPr>
        <a:xfrm>
          <a:off x="1391150" y="571219"/>
          <a:ext cx="1429105" cy="640969"/>
        </a:xfrm>
        <a:prstGeom prst="roundRect">
          <a:avLst/>
        </a:prstGeom>
        <a:solidFill>
          <a:srgbClr val="3A964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>
              <a:latin typeface="Century Gothic" panose="020B0502020202020204" pitchFamily="34" charset="0"/>
            </a:rPr>
            <a:t>REVISÃO DO PROGRAMA DE GERENCIAMENTO</a:t>
          </a:r>
        </a:p>
      </dsp:txBody>
      <dsp:txXfrm>
        <a:off x="1422440" y="602509"/>
        <a:ext cx="1366525" cy="578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EA7E5-80AC-4B46-83C6-D2BB960177ED}">
      <dsp:nvSpPr>
        <dsp:cNvPr id="0" name=""/>
        <dsp:cNvSpPr/>
      </dsp:nvSpPr>
      <dsp:spPr>
        <a:xfrm>
          <a:off x="876" y="1943993"/>
          <a:ext cx="3770728" cy="5147995"/>
        </a:xfrm>
        <a:prstGeom prst="roundRect">
          <a:avLst>
            <a:gd name="adj" fmla="val 5000"/>
          </a:avLst>
        </a:prstGeom>
        <a:solidFill>
          <a:srgbClr val="2643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PLANEJAMENTO</a:t>
          </a:r>
        </a:p>
      </dsp:txBody>
      <dsp:txXfrm rot="16200000">
        <a:off x="-1732728" y="3677598"/>
        <a:ext cx="4221355" cy="754145"/>
      </dsp:txXfrm>
    </dsp:sp>
    <dsp:sp modelId="{19D460BB-9270-4BFC-850F-BD9674E633AC}">
      <dsp:nvSpPr>
        <dsp:cNvPr id="0" name=""/>
        <dsp:cNvSpPr/>
      </dsp:nvSpPr>
      <dsp:spPr>
        <a:xfrm>
          <a:off x="755022" y="1943993"/>
          <a:ext cx="2809192" cy="514799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500" b="1" kern="1200" dirty="0">
              <a:latin typeface="+mn-lt"/>
            </a:rPr>
            <a:t>- Problema alvo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500" kern="1200" dirty="0">
              <a:latin typeface="+mn-lt"/>
            </a:rPr>
            <a:t>Qual problema será abordado pelo PPG?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500" b="1" kern="1200" dirty="0">
              <a:latin typeface="+mn-lt"/>
            </a:rPr>
            <a:t>- Valor gerado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500" kern="1200" dirty="0">
              <a:latin typeface="+mn-lt"/>
            </a:rPr>
            <a:t>Por que esse problema é importante para a sociedade?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500" b="1" kern="1200" dirty="0">
              <a:latin typeface="+mn-lt"/>
            </a:rPr>
            <a:t>- Resultados esperados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500" kern="1200" dirty="0">
              <a:latin typeface="+mn-lt"/>
            </a:rPr>
            <a:t>Produtos, resultados e impactos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500" kern="1200" dirty="0">
              <a:latin typeface="+mn-lt"/>
            </a:rPr>
            <a:t>O que o PPG espera alcançar a curto/médio/longo prazo?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500" b="1" kern="1200" dirty="0">
              <a:latin typeface="+mn-lt"/>
            </a:rPr>
            <a:t>- Fatores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500" kern="1200" dirty="0">
              <a:latin typeface="+mn-lt"/>
            </a:rPr>
            <a:t>Quais fatores favorecem/dificultam o atingimento das metas/ resultados?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500" b="1" kern="1200" dirty="0">
              <a:latin typeface="+mn-lt"/>
            </a:rPr>
            <a:t>- Formação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500" kern="1200" dirty="0">
              <a:latin typeface="+mn-lt"/>
            </a:rPr>
            <a:t>Que tipo de profissional o PPG pretende formar?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500" b="1" kern="1200" dirty="0">
              <a:latin typeface="+mn-lt"/>
            </a:rPr>
            <a:t>- Atuação na comunidade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500" kern="1200" dirty="0">
              <a:latin typeface="+mn-lt"/>
            </a:rPr>
            <a:t>Por que esse PPG é único? O que o diferencia dos demais?</a:t>
          </a:r>
        </a:p>
      </dsp:txBody>
      <dsp:txXfrm>
        <a:off x="755022" y="1943993"/>
        <a:ext cx="2809192" cy="5147995"/>
      </dsp:txXfrm>
    </dsp:sp>
    <dsp:sp modelId="{6D4B4693-FE72-4E79-9764-0F679580D0D4}">
      <dsp:nvSpPr>
        <dsp:cNvPr id="0" name=""/>
        <dsp:cNvSpPr/>
      </dsp:nvSpPr>
      <dsp:spPr>
        <a:xfrm>
          <a:off x="3947132" y="1943993"/>
          <a:ext cx="3770728" cy="5147995"/>
        </a:xfrm>
        <a:prstGeom prst="roundRect">
          <a:avLst>
            <a:gd name="adj" fmla="val 5000"/>
          </a:avLst>
        </a:prstGeom>
        <a:solidFill>
          <a:srgbClr val="2F816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DEMONSTRAÇÃO DO PROGRESSO</a:t>
          </a:r>
        </a:p>
      </dsp:txBody>
      <dsp:txXfrm rot="16200000">
        <a:off x="2213527" y="3677598"/>
        <a:ext cx="4221355" cy="754145"/>
      </dsp:txXfrm>
    </dsp:sp>
    <dsp:sp modelId="{4111D7BF-09DA-4F97-93E9-32F3AF75EF1A}">
      <dsp:nvSpPr>
        <dsp:cNvPr id="0" name=""/>
        <dsp:cNvSpPr/>
      </dsp:nvSpPr>
      <dsp:spPr>
        <a:xfrm rot="5400000">
          <a:off x="3590022" y="5545212"/>
          <a:ext cx="664824" cy="56560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99B18-7BE5-479E-AA70-D63AC178DEFF}">
      <dsp:nvSpPr>
        <dsp:cNvPr id="0" name=""/>
        <dsp:cNvSpPr/>
      </dsp:nvSpPr>
      <dsp:spPr>
        <a:xfrm>
          <a:off x="4701278" y="1943993"/>
          <a:ext cx="2809192" cy="514799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500" b="1" kern="1200" dirty="0">
              <a:latin typeface="+mn-lt"/>
            </a:rPr>
            <a:t>- Recursos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500" kern="1200" dirty="0">
              <a:latin typeface="+mn-lt"/>
            </a:rPr>
            <a:t>Docentes, discentes, participantes externos, infraestrutura, laboratórios, equipamentos.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500" b="1" kern="1200" dirty="0">
              <a:latin typeface="+mn-lt"/>
            </a:rPr>
            <a:t>- Atividades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500" kern="1200" dirty="0">
              <a:latin typeface="+mn-lt"/>
            </a:rPr>
            <a:t>Disciplinas, projetos de pesquisa, extensão, processos, eventos, ações do programa.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500" b="1" kern="1200" dirty="0">
              <a:latin typeface="+mn-lt"/>
            </a:rPr>
            <a:t>- Produtos (outputs)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500" kern="1200" dirty="0">
              <a:latin typeface="+mn-lt"/>
            </a:rPr>
            <a:t>Produção intelectual, titulações, dissertações e teses.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500" b="1" kern="1200" dirty="0">
              <a:latin typeface="+mn-lt"/>
            </a:rPr>
            <a:t>- Resultados (</a:t>
          </a:r>
          <a:r>
            <a:rPr lang="pt-BR" sz="1500" b="1" kern="1200" dirty="0" err="1">
              <a:latin typeface="+mn-lt"/>
            </a:rPr>
            <a:t>outcomes</a:t>
          </a:r>
          <a:r>
            <a:rPr lang="pt-BR" sz="1500" b="1" kern="1200" dirty="0">
              <a:latin typeface="+mn-lt"/>
            </a:rPr>
            <a:t>)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500" kern="1200" dirty="0">
              <a:latin typeface="+mn-lt"/>
            </a:rPr>
            <a:t>Evolução institucional, egressos empregados, citações, publicações de qualidade, resultados na sociedade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500" b="1" kern="1200" dirty="0">
              <a:latin typeface="+mn-lt"/>
            </a:rPr>
            <a:t>- Impactos (transformações 7-10 anos)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500" kern="1200" dirty="0">
              <a:latin typeface="+mn-lt"/>
            </a:rPr>
            <a:t>Egressos (atuações, aumento salarial), políticas públicas, transformações sociais, econômicas e ambientais</a:t>
          </a:r>
        </a:p>
      </dsp:txBody>
      <dsp:txXfrm>
        <a:off x="4701278" y="1943993"/>
        <a:ext cx="2809192" cy="5147995"/>
      </dsp:txXfrm>
    </dsp:sp>
    <dsp:sp modelId="{24DFB03C-B905-47A2-BB11-65E0C3FF5E55}">
      <dsp:nvSpPr>
        <dsp:cNvPr id="0" name=""/>
        <dsp:cNvSpPr/>
      </dsp:nvSpPr>
      <dsp:spPr>
        <a:xfrm>
          <a:off x="7806284" y="1943993"/>
          <a:ext cx="3770728" cy="5147995"/>
        </a:xfrm>
        <a:prstGeom prst="roundRect">
          <a:avLst>
            <a:gd name="adj" fmla="val 5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AVALIAÇÃO</a:t>
          </a:r>
        </a:p>
      </dsp:txBody>
      <dsp:txXfrm rot="16200000">
        <a:off x="6072679" y="3677598"/>
        <a:ext cx="4221355" cy="754145"/>
      </dsp:txXfrm>
    </dsp:sp>
    <dsp:sp modelId="{32134F8C-5150-404B-A2D0-68366C3FCACA}">
      <dsp:nvSpPr>
        <dsp:cNvPr id="0" name=""/>
        <dsp:cNvSpPr/>
      </dsp:nvSpPr>
      <dsp:spPr>
        <a:xfrm rot="5400000">
          <a:off x="7492726" y="5545212"/>
          <a:ext cx="664824" cy="56560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8B9DA-B2F4-4C52-91A1-F55BE94F187C}">
      <dsp:nvSpPr>
        <dsp:cNvPr id="0" name=""/>
        <dsp:cNvSpPr/>
      </dsp:nvSpPr>
      <dsp:spPr>
        <a:xfrm>
          <a:off x="8560430" y="1943993"/>
          <a:ext cx="2809192" cy="514799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latin typeface="+mn-lt"/>
            </a:rPr>
            <a:t>- </a:t>
          </a:r>
          <a:r>
            <a:rPr lang="pt-BR" sz="1500" b="1" kern="1200" dirty="0" err="1">
              <a:latin typeface="+mn-lt"/>
            </a:rPr>
            <a:t>Autoavaliação</a:t>
          </a:r>
          <a:endParaRPr lang="pt-BR" sz="1500" b="1" kern="1200" dirty="0">
            <a:latin typeface="+mn-lt"/>
          </a:endParaRP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latin typeface="+mn-lt"/>
            </a:rPr>
            <a:t>Planejamento x  Demonstração do progresso</a:t>
          </a: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latin typeface="+mn-lt"/>
            </a:rPr>
            <a:t>O PPG cumpriu o proposto?</a:t>
          </a: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latin typeface="+mn-lt"/>
            </a:rPr>
            <a:t>- Avaliação de eficiência¹</a:t>
          </a: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latin typeface="+mn-lt"/>
            </a:rPr>
            <a:t>Uso de recursos e alcance de resultados (governança e prestação de contas).</a:t>
          </a: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latin typeface="+mn-lt"/>
            </a:rPr>
            <a:t>-Avaliação da performance do programa¹</a:t>
          </a: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latin typeface="+mn-lt"/>
            </a:rPr>
            <a:t>Bibliometria, avaliação por pares e </a:t>
          </a:r>
          <a:r>
            <a:rPr lang="pt-BR" sz="1500" kern="1200" dirty="0" err="1">
              <a:latin typeface="+mn-lt"/>
            </a:rPr>
            <a:t>altmetria</a:t>
          </a:r>
          <a:r>
            <a:rPr lang="pt-BR" sz="1500" kern="1200" dirty="0">
              <a:latin typeface="+mn-lt"/>
            </a:rPr>
            <a:t>.</a:t>
          </a: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latin typeface="+mn-lt"/>
            </a:rPr>
            <a:t>- Avaliação de impacto¹</a:t>
          </a: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latin typeface="+mn-lt"/>
            </a:rPr>
            <a:t>Tecnologia e inovação na sociedade, empresas criadas, startups</a:t>
          </a: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500" b="1" kern="1200" dirty="0">
              <a:latin typeface="+mn-lt"/>
            </a:rPr>
            <a:t>- Avaliação </a:t>
          </a: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500" b="1" kern="1200" dirty="0">
              <a:latin typeface="+mn-lt"/>
            </a:rPr>
            <a:t>Qualitativa </a:t>
          </a: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500" b="1" kern="1200" dirty="0">
              <a:latin typeface="+mn-lt"/>
            </a:rPr>
            <a:t>(indicadores)</a:t>
          </a:r>
        </a:p>
      </dsp:txBody>
      <dsp:txXfrm>
        <a:off x="8560430" y="1943993"/>
        <a:ext cx="2809192" cy="5147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09A8D-EFAB-49BF-8AC5-3B2D44034199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51B2A-3C34-40CD-8633-6641A52D4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8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38FEC-BCAC-4CA4-9980-65596A593236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BAFBD-364F-4364-8AF5-1E550ECBF7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622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F444-A0C6-4D06-A28A-2420A05CA3E9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050B-D72B-444A-AE1A-B450DA88FA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97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F444-A0C6-4D06-A28A-2420A05CA3E9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050B-D72B-444A-AE1A-B450DA88FA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450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F444-A0C6-4D06-A28A-2420A05CA3E9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050B-D72B-444A-AE1A-B450DA88FA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200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F3B4-1DBE-41C5-AD97-61785C039092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5C55-4C1A-4E73-A8A4-C39FCD169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540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F3B4-1DBE-41C5-AD97-61785C039092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5C55-4C1A-4E73-A8A4-C39FCD169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296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F3B4-1DBE-41C5-AD97-61785C039092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5C55-4C1A-4E73-A8A4-C39FCD169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7008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F3B4-1DBE-41C5-AD97-61785C039092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5C55-4C1A-4E73-A8A4-C39FCD169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0027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F3B4-1DBE-41C5-AD97-61785C039092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5C55-4C1A-4E73-A8A4-C39FCD169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944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F3B4-1DBE-41C5-AD97-61785C039092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5C55-4C1A-4E73-A8A4-C39FCD169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584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F3B4-1DBE-41C5-AD97-61785C039092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5C55-4C1A-4E73-A8A4-C39FCD169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9341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F3B4-1DBE-41C5-AD97-61785C039092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5C55-4C1A-4E73-A8A4-C39FCD169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02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F444-A0C6-4D06-A28A-2420A05CA3E9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050B-D72B-444A-AE1A-B450DA88FA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773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F3B4-1DBE-41C5-AD97-61785C039092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5C55-4C1A-4E73-A8A4-C39FCD169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630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F3B4-1DBE-41C5-AD97-61785C039092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5C55-4C1A-4E73-A8A4-C39FCD169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0041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F3B4-1DBE-41C5-AD97-61785C039092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5C55-4C1A-4E73-A8A4-C39FCD169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1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F444-A0C6-4D06-A28A-2420A05CA3E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050B-D72B-444A-AE1A-B450DA88FA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626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F444-A0C6-4D06-A28A-2420A05CA3E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050B-D72B-444A-AE1A-B450DA88FA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1170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F444-A0C6-4D06-A28A-2420A05CA3E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050B-D72B-444A-AE1A-B450DA88FA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7731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F444-A0C6-4D06-A28A-2420A05CA3E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050B-D72B-444A-AE1A-B450DA88FA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9526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F444-A0C6-4D06-A28A-2420A05CA3E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050B-D72B-444A-AE1A-B450DA88FA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27938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F444-A0C6-4D06-A28A-2420A05CA3E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050B-D72B-444A-AE1A-B450DA88FA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1419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F444-A0C6-4D06-A28A-2420A05CA3E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050B-D72B-444A-AE1A-B450DA88FA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051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F444-A0C6-4D06-A28A-2420A05CA3E9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050B-D72B-444A-AE1A-B450DA88FA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82889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F444-A0C6-4D06-A28A-2420A05CA3E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050B-D72B-444A-AE1A-B450DA88FA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9769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F444-A0C6-4D06-A28A-2420A05CA3E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050B-D72B-444A-AE1A-B450DA88FA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9195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F444-A0C6-4D06-A28A-2420A05CA3E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050B-D72B-444A-AE1A-B450DA88FA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6269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F444-A0C6-4D06-A28A-2420A05CA3E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050B-D72B-444A-AE1A-B450DA88FA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409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F444-A0C6-4D06-A28A-2420A05CA3E9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050B-D72B-444A-AE1A-B450DA88FA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97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F444-A0C6-4D06-A28A-2420A05CA3E9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050B-D72B-444A-AE1A-B450DA88FA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49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F444-A0C6-4D06-A28A-2420A05CA3E9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050B-D72B-444A-AE1A-B450DA88FA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92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5667" y="6198953"/>
            <a:ext cx="762066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69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F444-A0C6-4D06-A28A-2420A05CA3E9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050B-D72B-444A-AE1A-B450DA88FA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6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F444-A0C6-4D06-A28A-2420A05CA3E9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050B-D72B-444A-AE1A-B450DA88FA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48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F444-A0C6-4D06-A28A-2420A05CA3E9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4050B-D72B-444A-AE1A-B450DA88FA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87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CF3B4-1DBE-41C5-AD97-61785C039092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25C55-4C1A-4E73-A8A4-C39FCD1692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929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F444-A0C6-4D06-A28A-2420A05CA3E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4050B-D72B-444A-AE1A-B450DA88FA2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90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pes.gov.br/relatorios-tecnicos-dav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678729"/>
            <a:ext cx="12192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5">
                    <a:lumMod val="50000"/>
                  </a:schemeClr>
                </a:solidFill>
              </a:rPr>
              <a:t>Seminário UFRJ – FIOCRUZ</a:t>
            </a:r>
          </a:p>
          <a:p>
            <a:pPr algn="ctr"/>
            <a:endParaRPr lang="pt-BR" sz="4400" b="1" dirty="0"/>
          </a:p>
          <a:p>
            <a:pPr algn="ctr"/>
            <a:r>
              <a:rPr lang="pt-BR" sz="4800" b="1" dirty="0">
                <a:solidFill>
                  <a:schemeClr val="accent5">
                    <a:lumMod val="50000"/>
                  </a:schemeClr>
                </a:solidFill>
              </a:rPr>
              <a:t>Planejamento Estratégico, Auto Avaliação e Sistemas  de Egressos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4851235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5">
                    <a:lumMod val="50000"/>
                  </a:schemeClr>
                </a:solidFill>
              </a:rPr>
              <a:t>Sérgio Avellar</a:t>
            </a:r>
          </a:p>
          <a:p>
            <a:pPr algn="ctr"/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Diretoria de Avaliação - DAV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Rio de Janeiro, fevereiro de 2020</a:t>
            </a:r>
          </a:p>
        </p:txBody>
      </p:sp>
    </p:spTree>
    <p:extLst>
      <p:ext uri="{BB962C8B-B14F-4D97-AF65-F5344CB8AC3E}">
        <p14:creationId xmlns:p14="http://schemas.microsoft.com/office/powerpoint/2010/main" val="3472636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0000" y="292710"/>
            <a:ext cx="8035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prstClr val="black"/>
                </a:solidFill>
              </a:rPr>
              <a:t>PLANEJAMENTO PPG</a:t>
            </a: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180000" y="930788"/>
            <a:ext cx="8975287" cy="11773"/>
          </a:xfrm>
          <a:prstGeom prst="line">
            <a:avLst/>
          </a:prstGeom>
          <a:ln w="47625" cmpd="thickThin">
            <a:solidFill>
              <a:srgbClr val="00A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0" y="1386676"/>
            <a:ext cx="11891927" cy="3013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1200"/>
              </a:spcAft>
            </a:pPr>
            <a:r>
              <a:rPr lang="pt-BR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Deve levar em consideração:</a:t>
            </a:r>
          </a:p>
          <a:p>
            <a:pPr marL="742950" lvl="1" indent="-360000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Fluxo de APCN e Avalição de Permanência;</a:t>
            </a:r>
          </a:p>
          <a:p>
            <a:pPr marL="742950" lvl="1" indent="-360000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Planejamento Institucional do Programa;</a:t>
            </a:r>
          </a:p>
          <a:p>
            <a:pPr marL="742950" lvl="1" indent="-360000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8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Autoavaliação</a:t>
            </a:r>
            <a:r>
              <a:rPr lang="pt-BR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/Acompanhamento de Egressos;</a:t>
            </a:r>
          </a:p>
          <a:p>
            <a:pPr marL="742950" lvl="1" indent="-360000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Reformulação do Modelo Avaliativo da CAPES (Avaliação Multidimensional).</a:t>
            </a:r>
          </a:p>
        </p:txBody>
      </p:sp>
    </p:spTree>
    <p:extLst>
      <p:ext uri="{BB962C8B-B14F-4D97-AF65-F5344CB8AC3E}">
        <p14:creationId xmlns:p14="http://schemas.microsoft.com/office/powerpoint/2010/main" val="652412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0000" y="292710"/>
            <a:ext cx="8035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4000" b="1" kern="0" dirty="0">
                <a:solidFill>
                  <a:prstClr val="black"/>
                </a:solidFill>
              </a:rPr>
              <a:t>MODELO LÓGICO DE AVALIAÇÃO</a:t>
            </a: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180000" y="930788"/>
            <a:ext cx="8975287" cy="11773"/>
          </a:xfrm>
          <a:prstGeom prst="line">
            <a:avLst/>
          </a:prstGeom>
          <a:ln w="47625" cmpd="thickThin">
            <a:solidFill>
              <a:srgbClr val="00A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360000" y="1115454"/>
            <a:ext cx="1183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dirty="0">
                <a:solidFill>
                  <a:prstClr val="black"/>
                </a:solidFill>
              </a:rPr>
              <a:t>Ciclo de Planejamento e Auto Avaliação dos PPG</a:t>
            </a:r>
            <a:endParaRPr lang="pt-BR" sz="4800" kern="0" dirty="0">
              <a:solidFill>
                <a:prstClr val="black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34622780"/>
              </p:ext>
            </p:extLst>
          </p:nvPr>
        </p:nvGraphicFramePr>
        <p:xfrm>
          <a:off x="1779452" y="1875870"/>
          <a:ext cx="6963954" cy="4535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598188" y="2139160"/>
            <a:ext cx="2612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1600"/>
            </a:lvl1pPr>
          </a:lstStyle>
          <a:p>
            <a:pPr algn="ctr"/>
            <a:r>
              <a:rPr lang="pt-BR" sz="2000" dirty="0"/>
              <a:t>PLANEJAMENTO</a:t>
            </a:r>
          </a:p>
          <a:p>
            <a:pPr algn="ctr"/>
            <a:r>
              <a:rPr lang="pt-BR" sz="2000" dirty="0"/>
              <a:t>O que pretendo fazer?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017264" y="3820445"/>
            <a:ext cx="2919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1600"/>
            </a:lvl1pPr>
          </a:lstStyle>
          <a:p>
            <a:pPr algn="ctr"/>
            <a:r>
              <a:rPr lang="pt-BR" sz="2000" dirty="0"/>
              <a:t>AVALIAÇÃO DA PROPOSTA</a:t>
            </a:r>
          </a:p>
          <a:p>
            <a:pPr algn="ctr"/>
            <a:r>
              <a:rPr lang="pt-BR" sz="2000" dirty="0"/>
              <a:t>APCN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437393" y="5519261"/>
            <a:ext cx="2612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1600"/>
            </a:lvl1pPr>
          </a:lstStyle>
          <a:p>
            <a:pPr algn="ctr"/>
            <a:r>
              <a:rPr lang="pt-BR" sz="2000" dirty="0"/>
              <a:t>IMPLEMENTAÇÃO</a:t>
            </a:r>
          </a:p>
          <a:p>
            <a:r>
              <a:rPr lang="pt-BR" sz="2000" dirty="0"/>
              <a:t>O que estou fazendo?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34493" y="2227503"/>
            <a:ext cx="3036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REDESENHO</a:t>
            </a:r>
          </a:p>
          <a:p>
            <a:pPr algn="ctr"/>
            <a:r>
              <a:rPr lang="pt-BR" sz="2000" dirty="0"/>
              <a:t>O que repensar/aprimorar?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-113738" y="4588615"/>
            <a:ext cx="3152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1600"/>
            </a:lvl1pPr>
          </a:lstStyle>
          <a:p>
            <a:r>
              <a:rPr lang="pt-BR" sz="2000" dirty="0"/>
              <a:t>AVALIAÇÃO DA EXECUÇÃO</a:t>
            </a:r>
          </a:p>
          <a:p>
            <a:pPr algn="ctr"/>
            <a:r>
              <a:rPr lang="pt-BR" sz="2000" dirty="0"/>
              <a:t>Avaliação Periódica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6634348"/>
            <a:ext cx="95109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Horton, D and R Mackay 2003. Using evaluation to enhance institutional learning and change: recent experiences with agricultural research and development. </a:t>
            </a:r>
            <a:r>
              <a:rPr kumimoji="0" lang="en-US" sz="9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Agricultural Systems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78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(2), </a:t>
            </a:r>
            <a:r>
              <a:rPr kumimoji="0" lang="pt-BR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127–142.</a:t>
            </a:r>
          </a:p>
        </p:txBody>
      </p:sp>
    </p:spTree>
    <p:extLst>
      <p:ext uri="{BB962C8B-B14F-4D97-AF65-F5344CB8AC3E}">
        <p14:creationId xmlns:p14="http://schemas.microsoft.com/office/powerpoint/2010/main" val="3307415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1194628968"/>
              </p:ext>
            </p:extLst>
          </p:nvPr>
        </p:nvGraphicFramePr>
        <p:xfrm>
          <a:off x="180001" y="-685800"/>
          <a:ext cx="11577890" cy="9047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360000" y="61810"/>
            <a:ext cx="8035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4000" b="1" kern="0" dirty="0">
                <a:solidFill>
                  <a:prstClr val="black"/>
                </a:solidFill>
              </a:rPr>
              <a:t>MODELO LÓGICO DE AVALIAÇÃO</a:t>
            </a: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180000" y="699888"/>
            <a:ext cx="8975287" cy="11773"/>
          </a:xfrm>
          <a:prstGeom prst="line">
            <a:avLst/>
          </a:prstGeom>
          <a:ln w="47625" cmpd="thickThin">
            <a:solidFill>
              <a:srgbClr val="00A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322216" y="699888"/>
            <a:ext cx="1183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dirty="0">
                <a:solidFill>
                  <a:prstClr val="black"/>
                </a:solidFill>
              </a:rPr>
              <a:t>Ciclo de Planejamento e Auto Avaliação dos PPG</a:t>
            </a:r>
            <a:endParaRPr lang="pt-BR" sz="4800" kern="0" dirty="0">
              <a:solidFill>
                <a:prstClr val="black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22216" y="6503492"/>
            <a:ext cx="94226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W.K. </a:t>
            </a:r>
            <a:r>
              <a:rPr kumimoji="0" lang="pt-BR" sz="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Kellogg</a:t>
            </a:r>
            <a:r>
              <a:rPr kumimoji="0" lang="pt-BR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Foundation. </a:t>
            </a:r>
            <a:r>
              <a:rPr kumimoji="0" lang="pt-BR" sz="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Logic</a:t>
            </a:r>
            <a:r>
              <a:rPr kumimoji="0" lang="pt-BR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pt-BR" sz="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Model</a:t>
            </a:r>
            <a:r>
              <a:rPr kumimoji="0" lang="pt-BR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pt-BR" sz="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Development</a:t>
            </a:r>
            <a:r>
              <a:rPr kumimoji="0" lang="pt-BR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pt-BR" sz="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Guide</a:t>
            </a:r>
            <a:r>
              <a:rPr kumimoji="0" lang="pt-BR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2004.</a:t>
            </a:r>
          </a:p>
          <a:p>
            <a:pPr lvl="0">
              <a:defRPr/>
            </a:pPr>
            <a:r>
              <a:rPr lang="en-US" sz="900" kern="0" dirty="0">
                <a:solidFill>
                  <a:prstClr val="black"/>
                </a:solidFill>
              </a:rPr>
              <a:t>¹Salles-Filho et al. 2011. Evaluation of ST&amp;I programs: a methodological approach to the Brazilian Small Business Program and some comparisons with the SBIR program. </a:t>
            </a:r>
            <a:r>
              <a:rPr lang="pt-BR" sz="900" kern="0" dirty="0" err="1">
                <a:solidFill>
                  <a:prstClr val="black"/>
                </a:solidFill>
              </a:rPr>
              <a:t>Research</a:t>
            </a:r>
            <a:r>
              <a:rPr lang="pt-BR" sz="900" kern="0" dirty="0">
                <a:solidFill>
                  <a:prstClr val="black"/>
                </a:solidFill>
              </a:rPr>
              <a:t> </a:t>
            </a:r>
            <a:r>
              <a:rPr lang="pt-BR" sz="900" kern="0" dirty="0" err="1">
                <a:solidFill>
                  <a:prstClr val="black"/>
                </a:solidFill>
              </a:rPr>
              <a:t>Evaluation</a:t>
            </a:r>
            <a:r>
              <a:rPr lang="pt-BR" sz="900" kern="0" dirty="0">
                <a:solidFill>
                  <a:prstClr val="black"/>
                </a:solidFill>
              </a:rPr>
              <a:t> , 2011.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683930" y="5152868"/>
            <a:ext cx="2155215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bg1"/>
                </a:solidFill>
              </a:rPr>
              <a:t>Formação de Pessoal;</a:t>
            </a:r>
          </a:p>
          <a:p>
            <a:pPr marL="18000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bg1"/>
                </a:solidFill>
              </a:rPr>
              <a:t>Pesquisa;</a:t>
            </a:r>
          </a:p>
          <a:p>
            <a:pPr marL="18000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bg1"/>
                </a:solidFill>
              </a:rPr>
              <a:t>Inovação e Transferência de Conhecimento;</a:t>
            </a:r>
          </a:p>
          <a:p>
            <a:pPr marL="18000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bg1"/>
                </a:solidFill>
              </a:rPr>
              <a:t>Impacto na Sociedade;</a:t>
            </a:r>
          </a:p>
          <a:p>
            <a:pPr marL="180000" indent="-1714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bg1"/>
                </a:solidFill>
              </a:rPr>
              <a:t>Internacionalização.</a:t>
            </a:r>
          </a:p>
        </p:txBody>
      </p:sp>
    </p:spTree>
    <p:extLst>
      <p:ext uri="{BB962C8B-B14F-4D97-AF65-F5344CB8AC3E}">
        <p14:creationId xmlns:p14="http://schemas.microsoft.com/office/powerpoint/2010/main" val="1183387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 40"/>
          <p:cNvSpPr/>
          <p:nvPr/>
        </p:nvSpPr>
        <p:spPr>
          <a:xfrm>
            <a:off x="11004698" y="6025989"/>
            <a:ext cx="1187302" cy="754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60000" y="292710"/>
            <a:ext cx="8035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4000" b="1" kern="0" dirty="0">
                <a:solidFill>
                  <a:prstClr val="black"/>
                </a:solidFill>
              </a:rPr>
              <a:t>MODELO LÓGICO DE AVALIAÇÃO</a:t>
            </a: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180000" y="930788"/>
            <a:ext cx="8975287" cy="11773"/>
          </a:xfrm>
          <a:prstGeom prst="line">
            <a:avLst/>
          </a:prstGeom>
          <a:ln w="47625" cmpd="thickThin">
            <a:solidFill>
              <a:srgbClr val="00A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360000" y="1115454"/>
            <a:ext cx="1183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dirty="0">
                <a:solidFill>
                  <a:prstClr val="black"/>
                </a:solidFill>
              </a:rPr>
              <a:t>Ciclo de Planejamento e Auto Avaliação dos PPG</a:t>
            </a:r>
            <a:endParaRPr lang="pt-BR" sz="4800" kern="0" dirty="0">
              <a:solidFill>
                <a:prstClr val="black"/>
              </a:solidFill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247" y="2143799"/>
            <a:ext cx="499009" cy="53269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902" y="4483833"/>
            <a:ext cx="649480" cy="690414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9084" y="4337241"/>
            <a:ext cx="658615" cy="703078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9589" y="5520442"/>
            <a:ext cx="590239" cy="627439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88918" y="3010906"/>
            <a:ext cx="636948" cy="679948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1824454" y="2866102"/>
            <a:ext cx="723928" cy="574337"/>
            <a:chOff x="577438" y="2651693"/>
            <a:chExt cx="971473" cy="1041157"/>
          </a:xfrm>
        </p:grpSpPr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7438" y="2651693"/>
              <a:ext cx="971473" cy="1041157"/>
            </a:xfrm>
            <a:prstGeom prst="rect">
              <a:avLst/>
            </a:prstGeom>
          </p:spPr>
        </p:pic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5429" y="2936576"/>
              <a:ext cx="475489" cy="471390"/>
            </a:xfrm>
            <a:prstGeom prst="rect">
              <a:avLst/>
            </a:prstGeom>
          </p:spPr>
        </p:pic>
      </p:grpSp>
      <p:sp>
        <p:nvSpPr>
          <p:cNvPr id="30" name="CaixaDeTexto 29"/>
          <p:cNvSpPr txBox="1"/>
          <p:nvPr/>
        </p:nvSpPr>
        <p:spPr>
          <a:xfrm>
            <a:off x="98181" y="1961606"/>
            <a:ext cx="3387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Missão do PPG </a:t>
            </a:r>
          </a:p>
          <a:p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Qual a razão de existir do PPG? Qual o diferencial do PPG?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3783245" y="2320272"/>
            <a:ext cx="348460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Valor gerado</a:t>
            </a:r>
          </a:p>
          <a:p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Qual o resultado para a sociedade? </a:t>
            </a:r>
          </a:p>
          <a:p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Que tipo de profissional o PPG pretende formar?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7911867" y="2012980"/>
            <a:ext cx="381518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Objetivos</a:t>
            </a:r>
          </a:p>
          <a:p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Produtos, resultados e impactos</a:t>
            </a:r>
          </a:p>
          <a:p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O que o PPG espera alcançar a curto, médio e longo prazo? </a:t>
            </a:r>
          </a:p>
          <a:p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Necessariamente vincular às dimensões da avaliação da CAPES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98181" y="3066141"/>
            <a:ext cx="3452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Visão do PPG </a:t>
            </a:r>
          </a:p>
          <a:p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O que o PPG quer alcançar no período do seu planejamento?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179999" y="4716199"/>
            <a:ext cx="39666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Iniciativas e metas</a:t>
            </a:r>
          </a:p>
          <a:p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Quais as ações a serem adotadas pelo PPG para atingir os Objetivos? </a:t>
            </a:r>
          </a:p>
          <a:p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Quais as metas para cada ano do período do planejamento?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4365182" y="4524868"/>
            <a:ext cx="410148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Análise de ambiente</a:t>
            </a:r>
          </a:p>
          <a:p>
            <a:r>
              <a:rPr lang="pt-BR" b="1" dirty="0"/>
              <a:t>Oportunidades e ameaças </a:t>
            </a:r>
          </a:p>
          <a:p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Quais fatores favorecem e quais dificultam o atingimento dos resultados?</a:t>
            </a:r>
          </a:p>
          <a:p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Existe algum programa que se assemelha a sua missão?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8532736" y="4434977"/>
            <a:ext cx="339086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Análise de riscos</a:t>
            </a:r>
          </a:p>
          <a:p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Como o PPG aproveitará as fatores que favorecem e como mitigará os que dificultam? </a:t>
            </a:r>
          </a:p>
        </p:txBody>
      </p:sp>
      <p:sp>
        <p:nvSpPr>
          <p:cNvPr id="5" name="Retângulo 4"/>
          <p:cNvSpPr/>
          <p:nvPr/>
        </p:nvSpPr>
        <p:spPr>
          <a:xfrm>
            <a:off x="3744844" y="2055513"/>
            <a:ext cx="3523004" cy="16559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/>
          <p:cNvSpPr/>
          <p:nvPr/>
        </p:nvSpPr>
        <p:spPr>
          <a:xfrm>
            <a:off x="7876697" y="1846508"/>
            <a:ext cx="4031761" cy="195131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/>
          <p:cNvSpPr/>
          <p:nvPr/>
        </p:nvSpPr>
        <p:spPr>
          <a:xfrm>
            <a:off x="50328" y="1916937"/>
            <a:ext cx="3365662" cy="226199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/>
          <p:cNvSpPr/>
          <p:nvPr/>
        </p:nvSpPr>
        <p:spPr>
          <a:xfrm>
            <a:off x="4310200" y="4397476"/>
            <a:ext cx="3971377" cy="1921179"/>
          </a:xfrm>
          <a:prstGeom prst="rect">
            <a:avLst/>
          </a:prstGeom>
          <a:noFill/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/>
          <p:cNvSpPr/>
          <p:nvPr/>
        </p:nvSpPr>
        <p:spPr>
          <a:xfrm>
            <a:off x="179999" y="4662703"/>
            <a:ext cx="3779829" cy="165595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8466667" y="4244690"/>
            <a:ext cx="3523004" cy="16670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763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0000" y="292710"/>
            <a:ext cx="8035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4000" b="1" kern="0" dirty="0">
                <a:solidFill>
                  <a:prstClr val="black"/>
                </a:solidFill>
              </a:rPr>
              <a:t>AVALIAÇÃO MULTIDIMENSIONAL</a:t>
            </a: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180000" y="930788"/>
            <a:ext cx="8975287" cy="11773"/>
          </a:xfrm>
          <a:prstGeom prst="line">
            <a:avLst/>
          </a:prstGeom>
          <a:ln w="47625" cmpd="thickThin">
            <a:solidFill>
              <a:srgbClr val="00A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2244480" y="1041691"/>
            <a:ext cx="3975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kern="0" dirty="0">
                <a:solidFill>
                  <a:prstClr val="black"/>
                </a:solidFill>
              </a:rPr>
              <a:t>5 Dimensões de Avaliação</a:t>
            </a: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0" y="1547971"/>
            <a:ext cx="4767485" cy="4761389"/>
          </a:xfrm>
          <a:prstGeom prst="rect">
            <a:avLst/>
          </a:prstGeom>
        </p:spPr>
      </p:pic>
      <p:sp>
        <p:nvSpPr>
          <p:cNvPr id="31" name="CaixaDeTexto 30"/>
          <p:cNvSpPr txBox="1"/>
          <p:nvPr/>
        </p:nvSpPr>
        <p:spPr>
          <a:xfrm>
            <a:off x="4667643" y="1938933"/>
            <a:ext cx="641836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800" dirty="0"/>
              <a:t>Formação de Pessoal e Pesquisa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800" dirty="0"/>
              <a:t>Inovação e Transferência de Conhecimento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800" dirty="0"/>
              <a:t>Impacto na Sociedade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800" dirty="0"/>
              <a:t>Internacionalização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800" dirty="0"/>
              <a:t>Conjunto mínimo de indicadores para todas as áreas.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800" dirty="0"/>
              <a:t>Utilização no próximo quadriênio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8395063" y="3380966"/>
            <a:ext cx="2246811" cy="830997"/>
          </a:xfrm>
          <a:prstGeom prst="rect">
            <a:avLst/>
          </a:prstGeom>
          <a:noFill/>
          <a:ln w="22225" cmpd="dbl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pt-BR" sz="2400" dirty="0"/>
              <a:t>VOCAÇÃO DE CADA PPG</a:t>
            </a:r>
          </a:p>
        </p:txBody>
      </p:sp>
      <p:sp>
        <p:nvSpPr>
          <p:cNvPr id="5" name="Retângulo 4"/>
          <p:cNvSpPr/>
          <p:nvPr/>
        </p:nvSpPr>
        <p:spPr>
          <a:xfrm>
            <a:off x="9800786" y="1744282"/>
            <a:ext cx="2103832" cy="830997"/>
          </a:xfrm>
          <a:prstGeom prst="rect">
            <a:avLst/>
          </a:prstGeom>
          <a:ln w="22225" cmpd="dbl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PERMANÊNCIA NO SNPG</a:t>
            </a:r>
          </a:p>
        </p:txBody>
      </p:sp>
      <p:sp>
        <p:nvSpPr>
          <p:cNvPr id="6" name="Retângulo 5"/>
          <p:cNvSpPr/>
          <p:nvPr/>
        </p:nvSpPr>
        <p:spPr>
          <a:xfrm>
            <a:off x="9800786" y="5693063"/>
            <a:ext cx="2061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800" dirty="0"/>
              <a:t>(2021/2024)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459636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0000" y="118530"/>
            <a:ext cx="8035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4000" b="1" kern="0" dirty="0">
                <a:solidFill>
                  <a:prstClr val="black"/>
                </a:solidFill>
              </a:rPr>
              <a:t>AVALIAÇÃO MULTIDIMENSIONAL -</a:t>
            </a: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180000" y="756608"/>
            <a:ext cx="8975287" cy="11773"/>
          </a:xfrm>
          <a:prstGeom prst="line">
            <a:avLst/>
          </a:prstGeom>
          <a:ln w="47625" cmpd="thickThin">
            <a:solidFill>
              <a:srgbClr val="00A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7725832" y="217029"/>
            <a:ext cx="4200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kern="0" dirty="0">
                <a:solidFill>
                  <a:prstClr val="black"/>
                </a:solidFill>
              </a:rPr>
              <a:t>Indicadores em construção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014992"/>
              </p:ext>
            </p:extLst>
          </p:nvPr>
        </p:nvGraphicFramePr>
        <p:xfrm>
          <a:off x="103800" y="1034426"/>
          <a:ext cx="11898787" cy="563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49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0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4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5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08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58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t-BR" sz="1800" i="0" dirty="0">
                          <a:latin typeface="+mn-lt"/>
                        </a:rPr>
                        <a:t>FORMAÇÃO</a:t>
                      </a:r>
                    </a:p>
                  </a:txBody>
                  <a:tcPr anchor="ctr">
                    <a:solidFill>
                      <a:srgbClr val="24407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t-BR" sz="1800" i="0" dirty="0">
                          <a:latin typeface="+mn-lt"/>
                        </a:rPr>
                        <a:t>PESQUISA</a:t>
                      </a:r>
                    </a:p>
                  </a:txBody>
                  <a:tcPr anchor="ctr">
                    <a:solidFill>
                      <a:srgbClr val="24407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t-BR" sz="1800" i="0" dirty="0">
                          <a:latin typeface="+mn-lt"/>
                        </a:rPr>
                        <a:t>INOVAÇÃO E TRANSFERÊNCIA</a:t>
                      </a:r>
                      <a:r>
                        <a:rPr lang="pt-BR" sz="1800" i="0" baseline="0" dirty="0">
                          <a:latin typeface="+mn-lt"/>
                        </a:rPr>
                        <a:t> DE CONHECIMENTO</a:t>
                      </a:r>
                      <a:endParaRPr lang="pt-BR" sz="1800" i="0" dirty="0">
                        <a:latin typeface="+mn-lt"/>
                      </a:endParaRPr>
                    </a:p>
                  </a:txBody>
                  <a:tcPr anchor="ctr">
                    <a:solidFill>
                      <a:srgbClr val="24407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t-BR" sz="1800" i="0" dirty="0">
                          <a:latin typeface="+mn-lt"/>
                        </a:rPr>
                        <a:t>IMPACTO NA SOCIEDADE</a:t>
                      </a:r>
                    </a:p>
                  </a:txBody>
                  <a:tcPr anchor="ctr">
                    <a:solidFill>
                      <a:srgbClr val="24407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t-BR" sz="1800" i="0" dirty="0">
                          <a:latin typeface="+mn-lt"/>
                        </a:rPr>
                        <a:t>INTERNACIONALIZAÇÃO</a:t>
                      </a:r>
                    </a:p>
                  </a:txBody>
                  <a:tcPr anchor="ctr">
                    <a:solidFill>
                      <a:srgbClr val="2440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6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lvl="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>
                          <a:effectLst/>
                          <a:latin typeface="+mn-lt"/>
                        </a:rPr>
                        <a:t>Atuação e qualificação dos docentes permanentes; </a:t>
                      </a:r>
                    </a:p>
                    <a:p>
                      <a:pPr marL="171450" lvl="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>
                          <a:effectLst/>
                          <a:latin typeface="+mn-lt"/>
                        </a:rPr>
                        <a:t>Capacidade de atração e formação de Mestres e Doutores; </a:t>
                      </a:r>
                    </a:p>
                    <a:p>
                      <a:pPr marL="171450" lvl="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>
                          <a:effectLst/>
                          <a:latin typeface="+mn-lt"/>
                        </a:rPr>
                        <a:t>Mobilidade acadêmica;</a:t>
                      </a:r>
                    </a:p>
                    <a:p>
                      <a:pPr marL="171450" lvl="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>
                          <a:effectLst/>
                          <a:latin typeface="+mn-lt"/>
                        </a:rPr>
                        <a:t>Pesquisadores e especialistas externos à Instituição; </a:t>
                      </a:r>
                    </a:p>
                    <a:p>
                      <a:pPr marL="171450" lvl="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>
                          <a:effectLst/>
                          <a:latin typeface="+mn-lt"/>
                        </a:rPr>
                        <a:t>Visitantes externos;</a:t>
                      </a:r>
                    </a:p>
                    <a:p>
                      <a:pPr marL="171450" lvl="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>
                          <a:effectLst/>
                          <a:latin typeface="+mn-lt"/>
                        </a:rPr>
                        <a:t>Bolsas captadas;</a:t>
                      </a:r>
                    </a:p>
                    <a:p>
                      <a:pPr marL="171450" lvl="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>
                          <a:effectLst/>
                          <a:latin typeface="+mn-lt"/>
                        </a:rPr>
                        <a:t>Alunos</a:t>
                      </a:r>
                      <a:r>
                        <a:rPr lang="pt-BR" sz="1600" kern="1200" baseline="0" dirty="0">
                          <a:effectLst/>
                          <a:latin typeface="+mn-lt"/>
                        </a:rPr>
                        <a:t> oriundos de outras instituições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endParaRPr lang="pt-B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lvl="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>
                          <a:effectLst/>
                          <a:latin typeface="+mn-lt"/>
                        </a:rPr>
                        <a:t>Melhores produções;</a:t>
                      </a:r>
                    </a:p>
                    <a:p>
                      <a:pPr marL="171450" lvl="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>
                          <a:effectLst/>
                          <a:latin typeface="+mn-lt"/>
                        </a:rPr>
                        <a:t>Articulação com a graduação; </a:t>
                      </a:r>
                    </a:p>
                    <a:p>
                      <a:pPr marL="171450" lvl="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>
                          <a:effectLst/>
                          <a:latin typeface="+mn-lt"/>
                        </a:rPr>
                        <a:t>Participação em redes de pesquisa, e cooperação interinstitucional;</a:t>
                      </a:r>
                      <a:endParaRPr lang="en-US" sz="1600" kern="1200" dirty="0">
                        <a:effectLst/>
                        <a:latin typeface="+mn-lt"/>
                      </a:endParaRPr>
                    </a:p>
                    <a:p>
                      <a:pPr marL="171450" lvl="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>
                          <a:effectLst/>
                          <a:latin typeface="+mn-lt"/>
                        </a:rPr>
                        <a:t>Participação de pós-doutorandos e pesquisadores seniores</a:t>
                      </a:r>
                      <a:endParaRPr lang="en-US" sz="1600" kern="1200" dirty="0">
                        <a:effectLst/>
                        <a:latin typeface="+mn-lt"/>
                      </a:endParaRPr>
                    </a:p>
                    <a:p>
                      <a:pPr marL="171450" lvl="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>
                          <a:effectLst/>
                          <a:latin typeface="+mn-lt"/>
                        </a:rPr>
                        <a:t>Captação de recursos financeiros. </a:t>
                      </a:r>
                      <a:endParaRPr lang="en-US" sz="1600" kern="1200" dirty="0">
                        <a:effectLst/>
                        <a:latin typeface="+mn-lt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endParaRPr lang="pt-B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pt-BR" sz="1600" dirty="0">
                          <a:latin typeface="+mn-lt"/>
                        </a:rPr>
                        <a:t>Inovações sociais/ culturais</a:t>
                      </a:r>
                      <a:r>
                        <a:rPr lang="pt-BR" sz="1600" baseline="0" dirty="0">
                          <a:latin typeface="+mn-lt"/>
                        </a:rPr>
                        <a:t> relevantes (área social, IDH, legislação, qualidade de vida, eventos, manifestações culturais, obras, etc.)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pt-BR" sz="1600" baseline="0" dirty="0">
                          <a:latin typeface="+mn-lt"/>
                        </a:rPr>
                        <a:t>Projetos, produtos, processos que contribuem para a integridade ambiental da comunidade (sustentabilidade, monitoramento, ações de sensibilização e etc.)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pt-BR" sz="1600" baseline="0" dirty="0">
                          <a:latin typeface="+mn-lt"/>
                        </a:rPr>
                        <a:t>Econômico (receita gerada pela efetiva transferência de conhecimento, serviços prestados, parcerias, patentes, registro de software, know-how, etc.</a:t>
                      </a:r>
                      <a:endParaRPr lang="pt-B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pt-BR" sz="1600" dirty="0">
                          <a:latin typeface="+mn-lt"/>
                        </a:rPr>
                        <a:t>Papel do</a:t>
                      </a:r>
                      <a:r>
                        <a:rPr lang="pt-BR" sz="1600" baseline="0" dirty="0">
                          <a:latin typeface="+mn-lt"/>
                        </a:rPr>
                        <a:t> egresso e das pesquisas no processo de atração de investimentos;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pt-BR" sz="1600" baseline="0" dirty="0">
                          <a:latin typeface="+mn-lt"/>
                        </a:rPr>
                        <a:t>Geração de emprego e renda;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pt-BR" sz="1600" baseline="0" dirty="0">
                          <a:latin typeface="+mn-lt"/>
                        </a:rPr>
                        <a:t>Desenvolvimento nacional;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pt-BR" sz="1600" baseline="0" dirty="0">
                          <a:latin typeface="+mn-lt"/>
                        </a:rPr>
                        <a:t>Redução de assimetrias;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pt-BR" sz="1600" baseline="0" dirty="0">
                          <a:latin typeface="+mn-lt"/>
                        </a:rPr>
                        <a:t>Ações e atividades fomentadas pelas </a:t>
                      </a:r>
                      <a:r>
                        <a:rPr lang="pt-BR" sz="1600" baseline="0" dirty="0" err="1">
                          <a:latin typeface="+mn-lt"/>
                        </a:rPr>
                        <a:t>FAPs</a:t>
                      </a:r>
                      <a:endParaRPr lang="pt-BR" sz="1600" baseline="0" dirty="0">
                        <a:latin typeface="+mn-lt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pt-BR" sz="1600" baseline="0" dirty="0">
                          <a:latin typeface="+mn-lt"/>
                        </a:rPr>
                        <a:t>Inserção social da pesquisa (qualidade de vida);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pt-BR" sz="1600" baseline="0" dirty="0">
                          <a:latin typeface="+mn-lt"/>
                        </a:rPr>
                        <a:t>Solução/alternativa para problemas sociais ou demanda da sociedade;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pt-BR" sz="1600" baseline="0" dirty="0">
                          <a:latin typeface="+mn-lt"/>
                        </a:rPr>
                        <a:t>Política Pública;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pt-BR" sz="1600" baseline="0" dirty="0">
                          <a:latin typeface="+mn-lt"/>
                        </a:rPr>
                        <a:t>Projeto de Lei.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lvl="0" indent="-17145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>
                          <a:latin typeface="+mn-lt"/>
                        </a:rPr>
                        <a:t>Projetos com financiamento internacional;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dirty="0">
                          <a:latin typeface="+mn-lt"/>
                        </a:rPr>
                        <a:t>Artigos em coautoria com estrangeiros;</a:t>
                      </a:r>
                      <a:endParaRPr lang="en-US" sz="1600" kern="1200" dirty="0">
                        <a:latin typeface="+mn-lt"/>
                      </a:endParaRPr>
                    </a:p>
                    <a:p>
                      <a:pPr marL="171450" lvl="0" indent="-17145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Relações instituições com programas estrangeiros;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Mobilidade docente e discente;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Projetos de pesquisa conjuntos;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Dupla Titulação;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pt-BR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Oferta de disciplinas em idioma estrangeiros.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37010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6333749" y="1190626"/>
            <a:ext cx="5281125" cy="18954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61086" y="1190627"/>
            <a:ext cx="5281125" cy="18954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60000" y="292710"/>
            <a:ext cx="868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4000" b="1" kern="0" dirty="0">
                <a:solidFill>
                  <a:prstClr val="black"/>
                </a:solidFill>
              </a:rPr>
              <a:t>EVOLUÇÃO DA PLATAFORMA SUCUPIRA</a:t>
            </a: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180000" y="930788"/>
            <a:ext cx="8975287" cy="11773"/>
          </a:xfrm>
          <a:prstGeom prst="line">
            <a:avLst/>
          </a:prstGeom>
          <a:ln w="47625" cmpd="thickThin">
            <a:solidFill>
              <a:srgbClr val="00A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6217312" y="1275838"/>
            <a:ext cx="551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Visão</a:t>
            </a:r>
          </a:p>
          <a:p>
            <a:pPr algn="ctr"/>
            <a:r>
              <a:rPr lang="pt-BR" sz="2400" dirty="0"/>
              <a:t>Ser a plataforma referência de gestão integrada de informações do Sistema Nacional de Pós-Graduação.</a:t>
            </a:r>
          </a:p>
        </p:txBody>
      </p:sp>
      <p:sp>
        <p:nvSpPr>
          <p:cNvPr id="8" name="Retângulo 7"/>
          <p:cNvSpPr/>
          <p:nvPr/>
        </p:nvSpPr>
        <p:spPr>
          <a:xfrm>
            <a:off x="286537" y="1304414"/>
            <a:ext cx="54302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Missão</a:t>
            </a:r>
          </a:p>
          <a:p>
            <a:pPr algn="ctr"/>
            <a:r>
              <a:rPr lang="pt-BR" sz="2400" dirty="0"/>
              <a:t>Contribuir para a qualidade da gestão da pós-graduação brasileira, a partir da disseminação da informação.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" t="15405" r="1957" b="14596"/>
          <a:stretch/>
        </p:blipFill>
        <p:spPr>
          <a:xfrm>
            <a:off x="1052645" y="3297483"/>
            <a:ext cx="9709234" cy="356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6958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0000" y="292710"/>
            <a:ext cx="868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4000" b="1" kern="0" dirty="0">
                <a:solidFill>
                  <a:prstClr val="black"/>
                </a:solidFill>
              </a:rPr>
              <a:t>EVOLUÇÃO DA PLATAFORMA SUCUPIRA</a:t>
            </a: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180000" y="930788"/>
            <a:ext cx="8975287" cy="11773"/>
          </a:xfrm>
          <a:prstGeom prst="line">
            <a:avLst/>
          </a:prstGeom>
          <a:ln w="47625" cmpd="thickThin">
            <a:solidFill>
              <a:srgbClr val="00A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360000" y="1057419"/>
            <a:ext cx="67585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kern="0" dirty="0">
                <a:solidFill>
                  <a:prstClr val="black"/>
                </a:solidFill>
              </a:rPr>
              <a:t>A transformação para uma plataforma digital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650" y="1534053"/>
            <a:ext cx="8140102" cy="128651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33154" r="74307" b="40690"/>
          <a:stretch/>
        </p:blipFill>
        <p:spPr>
          <a:xfrm>
            <a:off x="0" y="2771263"/>
            <a:ext cx="2781301" cy="16383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l="11248" t="8244" r="8788" b="8341"/>
          <a:stretch/>
        </p:blipFill>
        <p:spPr>
          <a:xfrm>
            <a:off x="4240028" y="3107146"/>
            <a:ext cx="1760722" cy="170654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/>
          <a:srcRect l="3723" t="5025" r="2373" b="9320"/>
          <a:stretch/>
        </p:blipFill>
        <p:spPr>
          <a:xfrm>
            <a:off x="8593311" y="3038438"/>
            <a:ext cx="2816864" cy="151770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6" t="55880" r="59825" b="4664"/>
          <a:stretch/>
        </p:blipFill>
        <p:spPr>
          <a:xfrm>
            <a:off x="1029318" y="4638822"/>
            <a:ext cx="3503965" cy="221917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7" t="54151" r="11369" b="2377"/>
          <a:stretch/>
        </p:blipFill>
        <p:spPr>
          <a:xfrm>
            <a:off x="5236287" y="4409563"/>
            <a:ext cx="5193587" cy="258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2630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0000" y="292710"/>
            <a:ext cx="868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4000" b="1" kern="0" dirty="0">
                <a:solidFill>
                  <a:prstClr val="black"/>
                </a:solidFill>
              </a:rPr>
              <a:t>EVOLUÇÃO DA PLATAFORMA SUCUPIRA</a:t>
            </a: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180000" y="930788"/>
            <a:ext cx="8975287" cy="11773"/>
          </a:xfrm>
          <a:prstGeom prst="line">
            <a:avLst/>
          </a:prstGeom>
          <a:ln w="47625" cmpd="thickThin">
            <a:solidFill>
              <a:srgbClr val="00A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360000" y="1319029"/>
            <a:ext cx="9726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kern="0" dirty="0">
                <a:solidFill>
                  <a:prstClr val="black"/>
                </a:solidFill>
              </a:rPr>
              <a:t>Projeto Rede IES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3676650" y="1161620"/>
            <a:ext cx="723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kern="0" dirty="0">
                <a:solidFill>
                  <a:prstClr val="black"/>
                </a:solidFill>
              </a:rPr>
              <a:t>construir conexões para o compartilhamento e reuso de dados (pesquisa e pós-graduação)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2981326" y="1426242"/>
            <a:ext cx="533400" cy="30879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l="3912" t="21256" r="3705" b="21931"/>
          <a:stretch/>
        </p:blipFill>
        <p:spPr>
          <a:xfrm>
            <a:off x="180000" y="2434160"/>
            <a:ext cx="1197292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3478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0000" y="292710"/>
            <a:ext cx="8035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prstClr val="black"/>
                </a:solidFill>
              </a:rPr>
              <a:t>DESAFIOS E METAS PARA 2020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60000" y="1383356"/>
            <a:ext cx="995011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800" dirty="0"/>
              <a:t>Fazer simulações do Modelo Multidimensional; 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800" dirty="0"/>
              <a:t>Propor alternativa para Área Interdisciplinar; 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800" dirty="0"/>
              <a:t>Publicar portarias sobre: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Instrumentos da Avaliação;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Mudança de área e Modalidade;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Regulamento da Avaliação Quadrienal;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Regimento do CTC-ES;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Acompanhamento dos PPG.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t-BR" sz="2800" dirty="0"/>
          </a:p>
        </p:txBody>
      </p:sp>
      <p:cxnSp>
        <p:nvCxnSpPr>
          <p:cNvPr id="6" name="Conector reto 5"/>
          <p:cNvCxnSpPr/>
          <p:nvPr/>
        </p:nvCxnSpPr>
        <p:spPr>
          <a:xfrm flipV="1">
            <a:off x="180000" y="958498"/>
            <a:ext cx="8975287" cy="11773"/>
          </a:xfrm>
          <a:prstGeom prst="line">
            <a:avLst/>
          </a:prstGeom>
          <a:ln w="47625" cmpd="thickThin">
            <a:solidFill>
              <a:srgbClr val="00A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918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60943596"/>
              </p:ext>
            </p:extLst>
          </p:nvPr>
        </p:nvGraphicFramePr>
        <p:xfrm>
          <a:off x="229301" y="74116"/>
          <a:ext cx="11255194" cy="8110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60000" y="180000"/>
            <a:ext cx="8615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AVALIAÇÃO DO SISTEMA NACIONAL DE PÓS-GRADUAÇÃO (SNPG)</a:t>
            </a:r>
          </a:p>
        </p:txBody>
      </p:sp>
      <p:cxnSp>
        <p:nvCxnSpPr>
          <p:cNvPr id="5" name="Conector reto 4"/>
          <p:cNvCxnSpPr/>
          <p:nvPr/>
        </p:nvCxnSpPr>
        <p:spPr>
          <a:xfrm flipV="1">
            <a:off x="180000" y="1503439"/>
            <a:ext cx="8975287" cy="11773"/>
          </a:xfrm>
          <a:prstGeom prst="line">
            <a:avLst/>
          </a:prstGeom>
          <a:ln w="47625" cmpd="thickThin">
            <a:solidFill>
              <a:srgbClr val="00A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745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0000" y="292710"/>
            <a:ext cx="8035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prstClr val="black"/>
                </a:solidFill>
              </a:rPr>
              <a:t>DESAFIOS E METAS PARA 2020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60000" y="1453025"/>
            <a:ext cx="995011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800" dirty="0"/>
              <a:t>Finalizar o </a:t>
            </a:r>
            <a:r>
              <a:rPr lang="pt-BR" sz="2800" dirty="0" err="1"/>
              <a:t>Esppiral</a:t>
            </a:r>
            <a:r>
              <a:rPr lang="pt-BR" sz="2800" dirty="0"/>
              <a:t>;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800" dirty="0"/>
              <a:t>Promover adequações na Plataforma Sucupira;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800" dirty="0"/>
              <a:t>Realizar a integração do Lattes, da Plataforma Sucupira e do </a:t>
            </a:r>
            <a:r>
              <a:rPr lang="pt-BR" sz="2800" dirty="0" err="1"/>
              <a:t>Esppiral</a:t>
            </a:r>
            <a:r>
              <a:rPr lang="pt-BR" sz="2800" dirty="0"/>
              <a:t> no CONECTI;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800" dirty="0"/>
              <a:t>Conduzir o processo de Classificação de Periódicos, Produtos Técnicos/Tecnológicos, Produtos Artísticos Culturais e Livros;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800" dirty="0"/>
              <a:t>Dar seguimento ao trabalho diuturno de acompanhamento dos cerca de 7 mil cursos de pós-graduação stricto sensu que hoje integram o SNPG.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t-BR" sz="2800" dirty="0"/>
          </a:p>
        </p:txBody>
      </p:sp>
      <p:cxnSp>
        <p:nvCxnSpPr>
          <p:cNvPr id="8" name="Conector reto 7"/>
          <p:cNvCxnSpPr/>
          <p:nvPr/>
        </p:nvCxnSpPr>
        <p:spPr>
          <a:xfrm flipV="1">
            <a:off x="180000" y="995448"/>
            <a:ext cx="8975287" cy="11773"/>
          </a:xfrm>
          <a:prstGeom prst="line">
            <a:avLst/>
          </a:prstGeom>
          <a:ln w="47625" cmpd="thickThin">
            <a:solidFill>
              <a:srgbClr val="00A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685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0000" y="292710"/>
            <a:ext cx="8035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4000" b="1" kern="0" dirty="0">
                <a:solidFill>
                  <a:prstClr val="black"/>
                </a:solidFill>
              </a:rPr>
              <a:t>CALENDÁRIO DAV 2020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0894"/>
              </p:ext>
            </p:extLst>
          </p:nvPr>
        </p:nvGraphicFramePr>
        <p:xfrm>
          <a:off x="360000" y="1448241"/>
          <a:ext cx="10403794" cy="5109471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691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1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3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</a:rPr>
                        <a:t>ATIVIDADE</a:t>
                      </a:r>
                      <a:endParaRPr lang="pt-BR" sz="2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</a:rPr>
                        <a:t>DATA</a:t>
                      </a:r>
                      <a:endParaRPr lang="pt-BR" sz="2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COLETA 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(envio dos dados pelo coordenador)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09/04/2020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3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COLETA 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(homologação pelo pró-reitor)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17/04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4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APCN SUBMISSÃO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22/04 a 21/05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1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ANÁLISE TÉCNICA DE APCN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25/05 a 30/06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8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ANÁLISE MÉRITO APCN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Agosto/Setembro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21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MUDANÇA DE ÁREA/MODALIDADE</a:t>
                      </a:r>
                      <a:endParaRPr lang="pt-BR" sz="20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05/10</a:t>
                      </a:r>
                      <a:r>
                        <a:rPr lang="pt-BR" sz="2000" baseline="0" dirty="0">
                          <a:effectLst/>
                        </a:rPr>
                        <a:t> a 30/10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20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CLASSIFICAÇÕES 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(Produtos</a:t>
                      </a:r>
                      <a:r>
                        <a:rPr lang="pt-BR" sz="2000" baseline="0" dirty="0">
                          <a:effectLst/>
                        </a:rPr>
                        <a:t> Técnicos/Tecnológicos</a:t>
                      </a:r>
                      <a:r>
                        <a:rPr lang="pt-BR" sz="2000" dirty="0">
                          <a:effectLst/>
                        </a:rPr>
                        <a:t>, Artístico, Livros e Qualis)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000" dirty="0">
                          <a:effectLst/>
                        </a:rPr>
                        <a:t>Outubro/Novembro</a:t>
                      </a: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7" name="Conector reto 6"/>
          <p:cNvCxnSpPr/>
          <p:nvPr/>
        </p:nvCxnSpPr>
        <p:spPr>
          <a:xfrm flipV="1">
            <a:off x="180000" y="930788"/>
            <a:ext cx="8975287" cy="11773"/>
          </a:xfrm>
          <a:prstGeom prst="line">
            <a:avLst/>
          </a:prstGeom>
          <a:ln w="47625" cmpd="thickThin">
            <a:solidFill>
              <a:srgbClr val="00A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093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0000" y="292710"/>
            <a:ext cx="8035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4000" b="1" kern="0" dirty="0">
                <a:solidFill>
                  <a:prstClr val="black"/>
                </a:solidFill>
              </a:rPr>
              <a:t>CALENDÁRIO COLETA 2021</a:t>
            </a: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180000" y="930788"/>
            <a:ext cx="8975287" cy="11773"/>
          </a:xfrm>
          <a:prstGeom prst="line">
            <a:avLst/>
          </a:prstGeom>
          <a:ln w="47625" cmpd="thickThin">
            <a:solidFill>
              <a:srgbClr val="00A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721515"/>
              </p:ext>
            </p:extLst>
          </p:nvPr>
        </p:nvGraphicFramePr>
        <p:xfrm>
          <a:off x="1074083" y="2275215"/>
          <a:ext cx="9418426" cy="2660396"/>
        </p:xfrm>
        <a:graphic>
          <a:graphicData uri="http://schemas.openxmlformats.org/drawingml/2006/table">
            <a:tbl>
              <a:tblPr firstRow="1" firstCol="1" bandRow="1"/>
              <a:tblGrid>
                <a:gridCol w="6257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1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4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ATIVIDADE</a:t>
                      </a:r>
                      <a:endParaRPr lang="pt-BR" sz="2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DATA</a:t>
                      </a:r>
                      <a:endParaRPr lang="pt-BR" sz="2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80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COLETA 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(envio dos dados pelo coordenador)</a:t>
                      </a:r>
                      <a:endParaRPr lang="pt-BR" sz="2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22/01/2021</a:t>
                      </a:r>
                      <a:endParaRPr lang="pt-BR" sz="2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80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COLETA 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(homologação pelo pró-reitor)</a:t>
                      </a:r>
                      <a:endParaRPr lang="pt-BR" sz="2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29/01/2021</a:t>
                      </a:r>
                      <a:endParaRPr lang="pt-BR" sz="2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5B9BD5"/>
                      </a:solidFill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021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2686050" y="-2183666"/>
            <a:ext cx="1212532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pt-BR" sz="2800" kern="0" dirty="0">
              <a:latin typeface="Century Gothic" panose="020B0502020202020204" pitchFamily="34" charset="0"/>
            </a:endParaRPr>
          </a:p>
          <a:p>
            <a:pPr algn="ctr">
              <a:defRPr/>
            </a:pPr>
            <a:endParaRPr lang="pt-BR" sz="2800" kern="0" dirty="0">
              <a:latin typeface="Century Gothic" panose="020B0502020202020204" pitchFamily="34" charset="0"/>
            </a:endParaRPr>
          </a:p>
          <a:p>
            <a:pPr algn="ctr">
              <a:defRPr/>
            </a:pPr>
            <a:endParaRPr lang="pt-BR" sz="2800" kern="0" dirty="0">
              <a:latin typeface="Century Gothic" panose="020B0502020202020204" pitchFamily="34" charset="0"/>
            </a:endParaRPr>
          </a:p>
          <a:p>
            <a:pPr algn="ctr">
              <a:defRPr/>
            </a:pPr>
            <a:endParaRPr lang="pt-BR" sz="2800" kern="0" dirty="0">
              <a:latin typeface="Century Gothic" panose="020B0502020202020204" pitchFamily="34" charset="0"/>
            </a:endParaRPr>
          </a:p>
          <a:p>
            <a:pPr algn="ctr">
              <a:defRPr/>
            </a:pPr>
            <a:endParaRPr lang="pt-BR" kern="0" dirty="0">
              <a:latin typeface="Century Gothic" panose="020B0502020202020204" pitchFamily="34" charset="0"/>
            </a:endParaRPr>
          </a:p>
          <a:p>
            <a:pPr algn="ctr">
              <a:defRPr/>
            </a:pPr>
            <a:endParaRPr lang="pt-BR" kern="0" dirty="0">
              <a:latin typeface="Century Gothic" panose="020B0502020202020204" pitchFamily="34" charset="0"/>
            </a:endParaRPr>
          </a:p>
          <a:p>
            <a:pPr algn="ctr">
              <a:defRPr/>
            </a:pPr>
            <a:endParaRPr lang="pt-BR" sz="2800" kern="0" dirty="0">
              <a:latin typeface="Century Gothic" panose="020B0502020202020204" pitchFamily="34" charset="0"/>
            </a:endParaRPr>
          </a:p>
          <a:p>
            <a:pPr algn="ctr">
              <a:defRPr/>
            </a:pPr>
            <a:endParaRPr lang="pt-BR" sz="2800" kern="0" dirty="0">
              <a:latin typeface="Century Gothic" panose="020B0502020202020204" pitchFamily="34" charset="0"/>
            </a:endParaRPr>
          </a:p>
          <a:p>
            <a:pPr algn="ctr">
              <a:defRPr/>
            </a:pPr>
            <a:endParaRPr lang="pt-BR" kern="0" dirty="0">
              <a:latin typeface="Century Gothic" panose="020B0502020202020204" pitchFamily="34" charset="0"/>
            </a:endParaRPr>
          </a:p>
          <a:p>
            <a:pPr algn="ctr">
              <a:defRPr/>
            </a:pPr>
            <a:endParaRPr lang="pt-BR" sz="2800" kern="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53" y="5678571"/>
            <a:ext cx="1116477" cy="112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020" y="6063448"/>
            <a:ext cx="1423765" cy="613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2251827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9600" b="1" kern="0" dirty="0">
                <a:solidFill>
                  <a:schemeClr val="accent5">
                    <a:lumMod val="50000"/>
                  </a:schemeClr>
                </a:solidFill>
              </a:rPr>
              <a:t>OBRIGADO!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3905988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kern="0" dirty="0">
                <a:solidFill>
                  <a:schemeClr val="accent5">
                    <a:lumMod val="50000"/>
                  </a:schemeClr>
                </a:solidFill>
              </a:rPr>
              <a:t>(61) 2022-6484</a:t>
            </a:r>
          </a:p>
          <a:p>
            <a:pPr algn="ctr">
              <a:defRPr/>
            </a:pPr>
            <a:r>
              <a:rPr lang="pt-BR" sz="2400" kern="0" dirty="0">
                <a:solidFill>
                  <a:schemeClr val="accent5">
                    <a:lumMod val="50000"/>
                  </a:schemeClr>
                </a:solidFill>
              </a:rPr>
              <a:t>dav@capes.gov.br</a:t>
            </a:r>
          </a:p>
          <a:p>
            <a:pPr algn="ctr">
              <a:defRPr/>
            </a:pPr>
            <a:r>
              <a:rPr lang="pt-BR" sz="2400" kern="0" dirty="0">
                <a:solidFill>
                  <a:schemeClr val="accent5">
                    <a:lumMod val="50000"/>
                  </a:schemeClr>
                </a:solidFill>
              </a:rPr>
              <a:t>cgne@capes.gov.br</a:t>
            </a:r>
          </a:p>
        </p:txBody>
      </p:sp>
    </p:spTree>
    <p:extLst>
      <p:ext uri="{BB962C8B-B14F-4D97-AF65-F5344CB8AC3E}">
        <p14:creationId xmlns:p14="http://schemas.microsoft.com/office/powerpoint/2010/main" val="3932178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 flipV="1">
            <a:off x="1765710" y="3230938"/>
            <a:ext cx="7507599" cy="67492"/>
          </a:xfrm>
          <a:prstGeom prst="line">
            <a:avLst/>
          </a:prstGeom>
          <a:ln w="25400">
            <a:solidFill>
              <a:srgbClr val="2661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" t="47533" r="76768" b="16984"/>
          <a:stretch/>
        </p:blipFill>
        <p:spPr>
          <a:xfrm rot="5400000">
            <a:off x="2762247" y="989715"/>
            <a:ext cx="2756096" cy="2832523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360000" y="180000"/>
            <a:ext cx="57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4000" b="1" kern="0" dirty="0">
                <a:solidFill>
                  <a:prstClr val="black"/>
                </a:solidFill>
              </a:rPr>
              <a:t>DIMENSÃO DO SNPG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0" t="47533" r="43815" b="16984"/>
          <a:stretch/>
        </p:blipFill>
        <p:spPr>
          <a:xfrm rot="5400000">
            <a:off x="4804138" y="955488"/>
            <a:ext cx="2792098" cy="2864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0" t="47533" r="43815" b="16984"/>
          <a:stretch/>
        </p:blipFill>
        <p:spPr>
          <a:xfrm rot="5400000">
            <a:off x="3903284" y="2755432"/>
            <a:ext cx="2727029" cy="2772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" t="47533" r="76768" b="16984"/>
          <a:stretch/>
        </p:blipFill>
        <p:spPr>
          <a:xfrm rot="5400000">
            <a:off x="1895224" y="2803112"/>
            <a:ext cx="2712229" cy="269199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2515307" y="3885340"/>
            <a:ext cx="1762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pt-BR" sz="4000" b="1" dirty="0">
                <a:solidFill>
                  <a:schemeClr val="bg1"/>
                </a:solidFill>
              </a:rPr>
              <a:t>4.291</a:t>
            </a:r>
          </a:p>
          <a:p>
            <a:pPr algn="ctr">
              <a:lnSpc>
                <a:spcPct val="50000"/>
              </a:lnSpc>
            </a:pPr>
            <a:r>
              <a:rPr lang="pt-BR" sz="2400" dirty="0">
                <a:solidFill>
                  <a:schemeClr val="bg1"/>
                </a:solidFill>
              </a:rPr>
              <a:t>programas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456941" y="2143901"/>
            <a:ext cx="1687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pt-BR" sz="4000" b="1" dirty="0">
                <a:solidFill>
                  <a:schemeClr val="bg1"/>
                </a:solidFill>
              </a:rPr>
              <a:t>7.041</a:t>
            </a:r>
          </a:p>
          <a:p>
            <a:pPr algn="ctr">
              <a:lnSpc>
                <a:spcPct val="50000"/>
              </a:lnSpc>
            </a:pPr>
            <a:r>
              <a:rPr lang="pt-BR" sz="2400" dirty="0">
                <a:solidFill>
                  <a:schemeClr val="bg1"/>
                </a:solidFill>
              </a:rPr>
              <a:t>cursos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521556" y="3901711"/>
            <a:ext cx="1722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pt-BR" sz="4000" b="1" dirty="0">
                <a:solidFill>
                  <a:schemeClr val="bg1"/>
                </a:solidFill>
              </a:rPr>
              <a:t>6.477</a:t>
            </a:r>
          </a:p>
          <a:p>
            <a:pPr algn="ctr">
              <a:lnSpc>
                <a:spcPct val="50000"/>
              </a:lnSpc>
            </a:pPr>
            <a:r>
              <a:rPr lang="pt-BR" sz="2400" dirty="0">
                <a:solidFill>
                  <a:schemeClr val="bg1"/>
                </a:solidFill>
              </a:rPr>
              <a:t>cursos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169199" y="2105419"/>
            <a:ext cx="133213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0000"/>
              </a:lnSpc>
            </a:pPr>
            <a:r>
              <a:rPr lang="pt-BR" sz="4000" b="1" dirty="0"/>
              <a:t>2020</a:t>
            </a:r>
          </a:p>
          <a:p>
            <a:pPr algn="r">
              <a:lnSpc>
                <a:spcPct val="50000"/>
              </a:lnSpc>
            </a:pPr>
            <a:r>
              <a:rPr lang="pt-BR" dirty="0"/>
              <a:t>Ref. Janeiro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8169199" y="4126096"/>
            <a:ext cx="133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0000"/>
              </a:lnSpc>
            </a:pPr>
            <a:r>
              <a:rPr lang="pt-BR" sz="4000" b="1" dirty="0"/>
              <a:t>2018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0" t="4313" r="65405" b="68475"/>
          <a:stretch/>
        </p:blipFill>
        <p:spPr>
          <a:xfrm>
            <a:off x="2550695" y="5688106"/>
            <a:ext cx="1004706" cy="129721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1" t="4313" r="52778" b="68475"/>
          <a:stretch/>
        </p:blipFill>
        <p:spPr>
          <a:xfrm>
            <a:off x="5671291" y="5563119"/>
            <a:ext cx="1259061" cy="1297213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3295480" y="6119465"/>
            <a:ext cx="2025127" cy="618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0000"/>
              </a:lnSpc>
              <a:spcBef>
                <a:spcPts val="600"/>
              </a:spcBef>
            </a:pPr>
            <a:r>
              <a:rPr lang="pt-BR" sz="3600" b="1" dirty="0">
                <a:latin typeface="Century Gothic" panose="020B0502020202020204" pitchFamily="34" charset="0"/>
              </a:rPr>
              <a:t>288.590</a:t>
            </a:r>
          </a:p>
          <a:p>
            <a:pPr algn="r">
              <a:lnSpc>
                <a:spcPct val="50000"/>
              </a:lnSpc>
              <a:spcBef>
                <a:spcPts val="600"/>
              </a:spcBef>
            </a:pPr>
            <a:r>
              <a:rPr lang="pt-BR" sz="2000" dirty="0">
                <a:latin typeface="Century Gothic" panose="020B0502020202020204" pitchFamily="34" charset="0"/>
              </a:rPr>
              <a:t>matriculados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6431114" y="6115505"/>
            <a:ext cx="1924779" cy="618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50000"/>
              </a:lnSpc>
              <a:spcBef>
                <a:spcPts val="600"/>
              </a:spcBef>
            </a:pPr>
            <a:r>
              <a:rPr lang="pt-BR" sz="3600" b="1" dirty="0">
                <a:latin typeface="Century Gothic" panose="020B0502020202020204" pitchFamily="34" charset="0"/>
              </a:rPr>
              <a:t>87.333</a:t>
            </a:r>
          </a:p>
          <a:p>
            <a:pPr algn="r">
              <a:lnSpc>
                <a:spcPct val="50000"/>
              </a:lnSpc>
              <a:spcBef>
                <a:spcPts val="600"/>
              </a:spcBef>
            </a:pPr>
            <a:r>
              <a:rPr lang="pt-BR" sz="2000" dirty="0">
                <a:latin typeface="Century Gothic" panose="020B0502020202020204" pitchFamily="34" charset="0"/>
              </a:rPr>
              <a:t>titulados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457757" y="2106903"/>
            <a:ext cx="1546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pt-BR" sz="4000" b="1" dirty="0">
                <a:solidFill>
                  <a:schemeClr val="bg1"/>
                </a:solidFill>
              </a:rPr>
              <a:t>4.641</a:t>
            </a:r>
          </a:p>
          <a:p>
            <a:pPr algn="ctr">
              <a:lnSpc>
                <a:spcPct val="50000"/>
              </a:lnSpc>
            </a:pPr>
            <a:r>
              <a:rPr lang="pt-BR" sz="2400" dirty="0">
                <a:solidFill>
                  <a:schemeClr val="bg1"/>
                </a:solidFill>
              </a:rPr>
              <a:t>programas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80474" y="6521116"/>
            <a:ext cx="2370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</a:t>
            </a:r>
            <a:r>
              <a:rPr lang="pt-BR" sz="1000" dirty="0" err="1"/>
              <a:t>GeoCAPES</a:t>
            </a:r>
            <a:endParaRPr lang="pt-BR" sz="1000" dirty="0"/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180000" y="893844"/>
            <a:ext cx="8975287" cy="11773"/>
          </a:xfrm>
          <a:prstGeom prst="line">
            <a:avLst/>
          </a:prstGeom>
          <a:ln w="47625" cmpd="thickThin">
            <a:solidFill>
              <a:srgbClr val="00A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660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0000" y="180000"/>
            <a:ext cx="8035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prstClr val="black"/>
                </a:solidFill>
              </a:rPr>
              <a:t>APRIMORAMENTOS DOS INSTRUMENTOS DE AVALIAÇÃO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0000" y="2206999"/>
            <a:ext cx="10752137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800" dirty="0"/>
              <a:t>A Diretoria de Avaliação da CAPES iniciou em 2018 ações para o aprimoramento dos instrumentos de avaliação, tendo como motivação principal aumentar a foco na qualidade da formação de mestres e doutores e na excelência da pós-graduação brasileira.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800" dirty="0"/>
              <a:t>Foram consideradas as recomendações apontadas pelo Relatório (2018) da Comissão Especial de Acompanhamento do Plano Nacional de Pós-Graduação.</a:t>
            </a:r>
          </a:p>
          <a:p>
            <a:pPr algn="just"/>
            <a:endParaRPr lang="pt-BR" sz="2800" dirty="0"/>
          </a:p>
        </p:txBody>
      </p:sp>
      <p:cxnSp>
        <p:nvCxnSpPr>
          <p:cNvPr id="6" name="Conector reto 5"/>
          <p:cNvCxnSpPr/>
          <p:nvPr/>
        </p:nvCxnSpPr>
        <p:spPr>
          <a:xfrm flipV="1">
            <a:off x="180000" y="1503439"/>
            <a:ext cx="8975287" cy="11773"/>
          </a:xfrm>
          <a:prstGeom prst="line">
            <a:avLst/>
          </a:prstGeom>
          <a:ln w="47625" cmpd="thickThin">
            <a:solidFill>
              <a:srgbClr val="00A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461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667609" y="3123444"/>
            <a:ext cx="10049691" cy="33136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60000" y="180000"/>
            <a:ext cx="8035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prstClr val="black"/>
                </a:solidFill>
              </a:rPr>
              <a:t>APRIMORAMENTOS DOS INSTRUMENTOS DE AVALIAÇÃO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46867" y="1877673"/>
            <a:ext cx="11177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800" dirty="0"/>
              <a:t>Os procedimentos de melhoria foram objeto de debate com membros da comunidade acadêmico-científica, por meio de grupos de trabalho*: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216248" y="3159235"/>
            <a:ext cx="9588137" cy="32778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pt-BR" sz="2400" dirty="0">
                <a:solidFill>
                  <a:prstClr val="black"/>
                </a:solidFill>
              </a:rPr>
              <a:t>Ficha de Avaliação;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pt-BR" sz="2400" dirty="0" err="1">
                <a:solidFill>
                  <a:prstClr val="black"/>
                </a:solidFill>
              </a:rPr>
              <a:t>Autoavaliação</a:t>
            </a:r>
            <a:r>
              <a:rPr lang="pt-BR" sz="2400" dirty="0">
                <a:solidFill>
                  <a:prstClr val="black"/>
                </a:solidFill>
              </a:rPr>
              <a:t>;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pt-BR" sz="2400" dirty="0">
                <a:solidFill>
                  <a:prstClr val="black"/>
                </a:solidFill>
              </a:rPr>
              <a:t>Qualis Periódicos;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pt-BR" sz="2400" dirty="0">
                <a:solidFill>
                  <a:prstClr val="black"/>
                </a:solidFill>
              </a:rPr>
              <a:t>Classificação de Livros;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pt-BR" sz="2400" dirty="0">
                <a:solidFill>
                  <a:prstClr val="black"/>
                </a:solidFill>
              </a:rPr>
              <a:t>Qualis Técnico/Tecnológico;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pt-BR" sz="2400" dirty="0">
                <a:solidFill>
                  <a:prstClr val="black"/>
                </a:solidFill>
              </a:rPr>
              <a:t>Qualis Artístico/Cultural e Classificação de Eventos;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pt-BR" sz="2400" dirty="0">
                <a:solidFill>
                  <a:prstClr val="black"/>
                </a:solidFill>
              </a:rPr>
              <a:t>Internacionalização;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pt-BR" sz="2400" dirty="0">
                <a:solidFill>
                  <a:prstClr val="black"/>
                </a:solidFill>
              </a:rPr>
              <a:t>Impacto e Relevância na Sociedade;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pt-BR" sz="2400" dirty="0">
                <a:solidFill>
                  <a:prstClr val="black"/>
                </a:solidFill>
              </a:rPr>
              <a:t>Inovação e Transferência de Conhecimento;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pt-BR" sz="2400" dirty="0">
                <a:solidFill>
                  <a:prstClr val="black"/>
                </a:solidFill>
              </a:rPr>
              <a:t> Critérios Avaliativos para Propostas de Cursos Novos na Modalidade EaD. </a:t>
            </a: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180000" y="1503439"/>
            <a:ext cx="8975287" cy="11773"/>
          </a:xfrm>
          <a:prstGeom prst="line">
            <a:avLst/>
          </a:prstGeom>
          <a:ln w="47625" cmpd="thickThin">
            <a:solidFill>
              <a:srgbClr val="00A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087529CC-EAA8-5040-82A4-09C899ECBCD7}"/>
              </a:ext>
            </a:extLst>
          </p:cNvPr>
          <p:cNvSpPr txBox="1"/>
          <p:nvPr/>
        </p:nvSpPr>
        <p:spPr>
          <a:xfrm>
            <a:off x="667609" y="6437055"/>
            <a:ext cx="633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* Disponíveis em </a:t>
            </a:r>
            <a:r>
              <a:rPr lang="pt-BR" dirty="0">
                <a:hlinkClick r:id="rId2"/>
              </a:rPr>
              <a:t>http://www.capes.gov.br/relatorios-tecnicos-dav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2449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0000" y="292710"/>
            <a:ext cx="8035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4000" b="1" kern="0" dirty="0">
                <a:solidFill>
                  <a:prstClr val="black"/>
                </a:solidFill>
              </a:rPr>
              <a:t>RELATÓRIOS TÉCNICOS DA DAV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260" t="5136" r="3785"/>
          <a:stretch/>
        </p:blipFill>
        <p:spPr>
          <a:xfrm>
            <a:off x="1097280" y="1300043"/>
            <a:ext cx="8186057" cy="5400301"/>
          </a:xfrm>
          <a:prstGeom prst="rect">
            <a:avLst/>
          </a:prstGeom>
        </p:spPr>
      </p:pic>
      <p:sp>
        <p:nvSpPr>
          <p:cNvPr id="6" name="Seta para a direita 5"/>
          <p:cNvSpPr/>
          <p:nvPr/>
        </p:nvSpPr>
        <p:spPr>
          <a:xfrm rot="9975595">
            <a:off x="9490629" y="1802675"/>
            <a:ext cx="846446" cy="278674"/>
          </a:xfrm>
          <a:prstGeom prst="rightArrow">
            <a:avLst/>
          </a:prstGeom>
          <a:solidFill>
            <a:srgbClr val="FF4B4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180000" y="986212"/>
            <a:ext cx="8975287" cy="11773"/>
          </a:xfrm>
          <a:prstGeom prst="line">
            <a:avLst/>
          </a:prstGeom>
          <a:ln w="47625" cmpd="thickThin">
            <a:solidFill>
              <a:srgbClr val="00A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8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0000" y="292710"/>
            <a:ext cx="8035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4000" b="1" kern="0" dirty="0">
                <a:solidFill>
                  <a:prstClr val="black"/>
                </a:solidFill>
              </a:rPr>
              <a:t>FRENTES DE ATUAÇÃO</a:t>
            </a: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180000" y="930788"/>
            <a:ext cx="8975287" cy="11773"/>
          </a:xfrm>
          <a:prstGeom prst="line">
            <a:avLst/>
          </a:prstGeom>
          <a:ln w="47625" cmpd="thickThin">
            <a:solidFill>
              <a:srgbClr val="00A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1132446" y="1322842"/>
            <a:ext cx="1033674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prstClr val="black"/>
                </a:solidFill>
              </a:rPr>
              <a:t>Normatização da Avaliação</a:t>
            </a:r>
          </a:p>
          <a:p>
            <a:pPr algn="just"/>
            <a:r>
              <a:rPr lang="pt-BR" sz="2400" dirty="0">
                <a:solidFill>
                  <a:prstClr val="black"/>
                </a:solidFill>
              </a:rPr>
              <a:t>Elaboração e atualizações de normativos relacionadas a avaliação.</a:t>
            </a:r>
          </a:p>
          <a:p>
            <a:pPr algn="just"/>
            <a:endParaRPr lang="pt-BR" sz="2400" dirty="0">
              <a:solidFill>
                <a:prstClr val="black"/>
              </a:solidFill>
            </a:endParaRPr>
          </a:p>
          <a:p>
            <a:pPr algn="just"/>
            <a:r>
              <a:rPr lang="pt-BR" sz="2800" b="1" dirty="0">
                <a:solidFill>
                  <a:prstClr val="black"/>
                </a:solidFill>
              </a:rPr>
              <a:t>Ficha de Avaliação</a:t>
            </a:r>
          </a:p>
          <a:p>
            <a:pPr algn="just"/>
            <a:r>
              <a:rPr lang="pt-BR" sz="2400" dirty="0">
                <a:solidFill>
                  <a:prstClr val="black"/>
                </a:solidFill>
              </a:rPr>
              <a:t>O aprimoramento da Ficha resultou em estrutura mais simplificada focando nos quesitos: </a:t>
            </a:r>
            <a:r>
              <a:rPr lang="pt-BR" sz="2400" b="1" dirty="0">
                <a:solidFill>
                  <a:prstClr val="black"/>
                </a:solidFill>
              </a:rPr>
              <a:t>Programa, Formação e Impacto na Sociedade</a:t>
            </a:r>
            <a:r>
              <a:rPr lang="pt-BR" sz="2400" dirty="0">
                <a:solidFill>
                  <a:prstClr val="black"/>
                </a:solidFill>
              </a:rPr>
              <a:t>. A nova ficha busca valorizar a missão da pós-graduação que é formar recursos humanos de alto nível e permitirá proceder a uma avaliação mais </a:t>
            </a:r>
            <a:r>
              <a:rPr lang="pt-BR" sz="2400" dirty="0" err="1">
                <a:solidFill>
                  <a:prstClr val="black"/>
                </a:solidFill>
              </a:rPr>
              <a:t>equilibrida</a:t>
            </a:r>
            <a:r>
              <a:rPr lang="pt-BR" sz="2400" dirty="0">
                <a:solidFill>
                  <a:prstClr val="black"/>
                </a:solidFill>
              </a:rPr>
              <a:t> tanto em termos qualitativos e também quantitativos dos </a:t>
            </a:r>
            <a:r>
              <a:rPr lang="pt-BR" sz="2400" dirty="0" err="1">
                <a:solidFill>
                  <a:prstClr val="black"/>
                </a:solidFill>
              </a:rPr>
              <a:t>ppgs</a:t>
            </a:r>
            <a:r>
              <a:rPr lang="pt-BR" sz="2400" dirty="0">
                <a:solidFill>
                  <a:prstClr val="black"/>
                </a:solidFill>
              </a:rPr>
              <a:t> </a:t>
            </a:r>
            <a:r>
              <a:rPr lang="pt-BR" sz="2400" i="1" dirty="0">
                <a:solidFill>
                  <a:prstClr val="black"/>
                </a:solidFill>
              </a:rPr>
              <a:t>stricto sensu</a:t>
            </a:r>
            <a:r>
              <a:rPr lang="pt-BR" sz="2400" dirty="0">
                <a:solidFill>
                  <a:prstClr val="black"/>
                </a:solidFill>
              </a:rPr>
              <a:t>.</a:t>
            </a:r>
          </a:p>
          <a:p>
            <a:pPr algn="just"/>
            <a:endParaRPr lang="pt-BR" sz="2400" dirty="0">
              <a:solidFill>
                <a:prstClr val="black"/>
              </a:solidFill>
            </a:endParaRPr>
          </a:p>
          <a:p>
            <a:pPr lvl="0" algn="just"/>
            <a:r>
              <a:rPr lang="pt-BR" sz="2800" b="1" dirty="0">
                <a:solidFill>
                  <a:prstClr val="black"/>
                </a:solidFill>
              </a:rPr>
              <a:t>Qualificação da Produção Intelectual</a:t>
            </a:r>
          </a:p>
          <a:p>
            <a:pPr lvl="0" algn="just"/>
            <a:r>
              <a:rPr lang="pt-BR" sz="2400" dirty="0">
                <a:solidFill>
                  <a:prstClr val="black"/>
                </a:solidFill>
              </a:rPr>
              <a:t>Definição de novos critérios para Produtos Artísticos, Culturais e Classificação de Eventos; Classificação de Livros; Produtos Técnico/Tecnológicos e Qualis Periódicos.</a:t>
            </a:r>
          </a:p>
          <a:p>
            <a:pPr lvl="0" algn="just"/>
            <a:endParaRPr lang="pt-BR" sz="2400" dirty="0">
              <a:solidFill>
                <a:prstClr val="black"/>
              </a:solidFill>
            </a:endParaRPr>
          </a:p>
          <a:p>
            <a:pPr lvl="0" algn="just"/>
            <a:endParaRPr lang="pt-BR" sz="2400" dirty="0">
              <a:solidFill>
                <a:prstClr val="black"/>
              </a:solidFill>
            </a:endParaRPr>
          </a:p>
          <a:p>
            <a:pPr algn="just"/>
            <a:endParaRPr lang="pt-BR" sz="2400" dirty="0">
              <a:solidFill>
                <a:prstClr val="black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16862">
            <a:off x="-671647" y="1273080"/>
            <a:ext cx="2462997" cy="9771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8266" y="2775897"/>
            <a:ext cx="2589674" cy="118238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21705" y="5129349"/>
            <a:ext cx="2641032" cy="110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98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7358743" y="3782728"/>
            <a:ext cx="4336868" cy="22261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60000" y="292710"/>
            <a:ext cx="8035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4000" b="1" kern="0" dirty="0">
                <a:solidFill>
                  <a:prstClr val="black"/>
                </a:solidFill>
              </a:rPr>
              <a:t>FRENTES DE ATUAÇÃO</a:t>
            </a: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180000" y="930788"/>
            <a:ext cx="8975287" cy="11773"/>
          </a:xfrm>
          <a:prstGeom prst="line">
            <a:avLst/>
          </a:prstGeom>
          <a:ln w="47625" cmpd="thickThin">
            <a:solidFill>
              <a:srgbClr val="00A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106319" y="1235877"/>
            <a:ext cx="11016011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2800" b="1" dirty="0">
                <a:solidFill>
                  <a:prstClr val="black"/>
                </a:solidFill>
              </a:rPr>
              <a:t>Planejamento Institucional e Autoavaliação</a:t>
            </a:r>
          </a:p>
          <a:p>
            <a:pPr lvl="0" algn="just"/>
            <a:r>
              <a:rPr lang="pt-BR" sz="2400" dirty="0">
                <a:solidFill>
                  <a:prstClr val="black"/>
                </a:solidFill>
              </a:rPr>
              <a:t>A autoavaliação dos programas será um dos pontos analisados na nova ficha de avalição e foi objeto de grupo de trabalho. O documento também passa a identificar, de forma mais clara e precisa, a necessidade das instituições terem um planejamento da sua pós-graduação.</a:t>
            </a:r>
          </a:p>
          <a:p>
            <a:pPr lvl="0" algn="just"/>
            <a:endParaRPr lang="pt-BR" sz="2400" dirty="0">
              <a:solidFill>
                <a:prstClr val="black"/>
              </a:solidFill>
            </a:endParaRPr>
          </a:p>
          <a:p>
            <a:pPr lvl="0" algn="just"/>
            <a:r>
              <a:rPr lang="pt-BR" sz="2800" b="1" dirty="0">
                <a:solidFill>
                  <a:prstClr val="black"/>
                </a:solidFill>
              </a:rPr>
              <a:t>Avaliação Multidimensional</a:t>
            </a:r>
          </a:p>
          <a:p>
            <a:pPr lvl="0" algn="just">
              <a:spcAft>
                <a:spcPts val="600"/>
              </a:spcAft>
            </a:pPr>
            <a:r>
              <a:rPr lang="pt-BR" sz="2400" dirty="0">
                <a:solidFill>
                  <a:prstClr val="black"/>
                </a:solidFill>
              </a:rPr>
              <a:t>Cinco dimensões: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prstClr val="black"/>
                </a:solidFill>
              </a:rPr>
              <a:t>Formação de pessoal;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prstClr val="black"/>
                </a:solidFill>
              </a:rPr>
              <a:t>Pesquisa;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prstClr val="black"/>
                </a:solidFill>
              </a:rPr>
              <a:t>Inovação e transferência de conhecimento;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prstClr val="black"/>
                </a:solidFill>
              </a:rPr>
              <a:t>Impacto na Sociedade; e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prstClr val="black"/>
                </a:solidFill>
              </a:rPr>
              <a:t>Internacionalização.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5277" y="3486442"/>
            <a:ext cx="2462997" cy="112176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2228" y="1293912"/>
            <a:ext cx="2456901" cy="94496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405752" y="3922733"/>
            <a:ext cx="42428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200" dirty="0">
                <a:solidFill>
                  <a:prstClr val="black"/>
                </a:solidFill>
              </a:rPr>
              <a:t>A comissão de acompanhamento do PNPG e os GT deverão propor ao CTC-ES a definição de conceitos, variáveis e indicadores que representem cada uma das cinco dimensões. </a:t>
            </a:r>
          </a:p>
        </p:txBody>
      </p:sp>
    </p:spTree>
    <p:extLst>
      <p:ext uri="{BB962C8B-B14F-4D97-AF65-F5344CB8AC3E}">
        <p14:creationId xmlns:p14="http://schemas.microsoft.com/office/powerpoint/2010/main" val="2683414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0000" y="292710"/>
            <a:ext cx="8035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4000" b="1" kern="0" dirty="0">
                <a:solidFill>
                  <a:prstClr val="black"/>
                </a:solidFill>
              </a:rPr>
              <a:t>FRENTES DE ATUAÇÃO</a:t>
            </a: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180000" y="930788"/>
            <a:ext cx="8975287" cy="11773"/>
          </a:xfrm>
          <a:prstGeom prst="line">
            <a:avLst/>
          </a:prstGeom>
          <a:ln w="47625" cmpd="thickThin">
            <a:solidFill>
              <a:srgbClr val="00AA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757880" y="1178845"/>
            <a:ext cx="856890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1200"/>
              </a:spcAft>
            </a:pPr>
            <a:r>
              <a:rPr lang="pt-BR" sz="2800" b="1" dirty="0">
                <a:solidFill>
                  <a:prstClr val="black"/>
                </a:solidFill>
              </a:rPr>
              <a:t>Avaliação Multidimensional</a:t>
            </a:r>
          </a:p>
          <a:p>
            <a:pPr lvl="0" algn="just"/>
            <a:r>
              <a:rPr lang="pt-BR" sz="2400" dirty="0">
                <a:solidFill>
                  <a:prstClr val="black"/>
                </a:solidFill>
              </a:rPr>
              <a:t>O projeto de reformulação da avaliação representa, hoje, uma das ações prioritárias da CAPES, devendo ser implementado no início do próximo ciclo avaliativo (2021/2024).</a:t>
            </a:r>
          </a:p>
          <a:p>
            <a:pPr lvl="0" algn="just"/>
            <a:endParaRPr lang="pt-BR" sz="2400" dirty="0">
              <a:solidFill>
                <a:prstClr val="black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2842" y="1308502"/>
            <a:ext cx="3309557" cy="150732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05242" y="3448347"/>
            <a:ext cx="1039818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pt-BR" sz="2400" dirty="0">
                <a:solidFill>
                  <a:prstClr val="black"/>
                </a:solidFill>
              </a:rPr>
              <a:t>A expectativa é que o novo modelo: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prstClr val="black"/>
                </a:solidFill>
              </a:rPr>
              <a:t> Permita a redução das assimetrias regionais ainda existentes;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prstClr val="black"/>
                </a:solidFill>
              </a:rPr>
              <a:t>Promova a oferta </a:t>
            </a:r>
            <a:r>
              <a:rPr lang="pt-BR" sz="2400" dirty="0" err="1">
                <a:solidFill>
                  <a:prstClr val="black"/>
                </a:solidFill>
              </a:rPr>
              <a:t>capilarizada</a:t>
            </a:r>
            <a:r>
              <a:rPr lang="pt-BR" sz="2400" dirty="0">
                <a:solidFill>
                  <a:prstClr val="black"/>
                </a:solidFill>
              </a:rPr>
              <a:t> e sustentável dos programas com foco na: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</a:rPr>
              <a:t>consolidação, internacionalização, inovação, interação estruturada com setores não acadêmicos e, sobretudo;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</a:rPr>
              <a:t> no impacto e relevância das formações oferecidas, e de seus produtos, para a sociedade.</a:t>
            </a:r>
          </a:p>
        </p:txBody>
      </p:sp>
      <p:sp>
        <p:nvSpPr>
          <p:cNvPr id="6" name="Retângulo 5"/>
          <p:cNvSpPr/>
          <p:nvPr/>
        </p:nvSpPr>
        <p:spPr>
          <a:xfrm>
            <a:off x="531223" y="3291840"/>
            <a:ext cx="10711543" cy="3257006"/>
          </a:xfrm>
          <a:prstGeom prst="rect">
            <a:avLst/>
          </a:prstGeom>
          <a:noFill/>
          <a:ln w="28575" cmpd="dbl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7890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1840</Words>
  <Application>Microsoft Macintosh PowerPoint</Application>
  <PresentationFormat>Widescreen</PresentationFormat>
  <Paragraphs>295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Wingdings</vt:lpstr>
      <vt:lpstr>Tema do Office</vt:lpstr>
      <vt:lpstr>Personalizar design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Talisson Francelino Correia</dc:creator>
  <cp:lastModifiedBy>Sergio Avellar</cp:lastModifiedBy>
  <cp:revision>153</cp:revision>
  <cp:lastPrinted>2020-02-04T19:54:42Z</cp:lastPrinted>
  <dcterms:created xsi:type="dcterms:W3CDTF">2020-01-14T12:56:01Z</dcterms:created>
  <dcterms:modified xsi:type="dcterms:W3CDTF">2020-02-13T12:02:08Z</dcterms:modified>
</cp:coreProperties>
</file>