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6"/>
  </p:notesMasterIdLst>
  <p:sldIdLst>
    <p:sldId id="256" r:id="rId2"/>
    <p:sldId id="508" r:id="rId3"/>
    <p:sldId id="292" r:id="rId4"/>
    <p:sldId id="510" r:id="rId5"/>
    <p:sldId id="511" r:id="rId6"/>
    <p:sldId id="512" r:id="rId7"/>
    <p:sldId id="276" r:id="rId8"/>
    <p:sldId id="534" r:id="rId9"/>
    <p:sldId id="513" r:id="rId10"/>
    <p:sldId id="289" r:id="rId11"/>
    <p:sldId id="522" r:id="rId12"/>
    <p:sldId id="519" r:id="rId13"/>
    <p:sldId id="287" r:id="rId14"/>
    <p:sldId id="524" r:id="rId15"/>
    <p:sldId id="525" r:id="rId16"/>
    <p:sldId id="518" r:id="rId17"/>
    <p:sldId id="515" r:id="rId18"/>
    <p:sldId id="526" r:id="rId19"/>
    <p:sldId id="529" r:id="rId20"/>
    <p:sldId id="530" r:id="rId21"/>
    <p:sldId id="531" r:id="rId22"/>
    <p:sldId id="527" r:id="rId23"/>
    <p:sldId id="532" r:id="rId24"/>
    <p:sldId id="418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a Fernandes Delgado" initials="IFD" lastIdx="2" clrIdx="0">
    <p:extLst>
      <p:ext uri="{19B8F6BF-5375-455C-9EA6-DF929625EA0E}">
        <p15:presenceInfo xmlns:p15="http://schemas.microsoft.com/office/powerpoint/2012/main" userId="Isabella Fernandes Delga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7" autoAdjust="0"/>
    <p:restoredTop sz="95842" autoAdjust="0"/>
  </p:normalViewPr>
  <p:slideViewPr>
    <p:cSldViewPr>
      <p:cViewPr varScale="1">
        <p:scale>
          <a:sx n="74" d="100"/>
          <a:sy n="74" d="100"/>
        </p:scale>
        <p:origin x="7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322"/>
    </p:cViewPr>
  </p:outlin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E13EE-83D8-4EC9-96C3-4030CBC17DB7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BB14D-D50E-4758-9705-CB9B6DE504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95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BB14D-D50E-4758-9705-CB9B6DE504C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07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BB14D-D50E-4758-9705-CB9B6DE504CD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643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BB14D-D50E-4758-9705-CB9B6DE504C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741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6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BB14D-D50E-4758-9705-CB9B6DE504C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042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BB14D-D50E-4758-9705-CB9B6DE504C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836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BB14D-D50E-4758-9705-CB9B6DE504C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662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BB14D-D50E-4758-9705-CB9B6DE504CD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832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BB14D-D50E-4758-9705-CB9B6DE504CD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447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BB14D-D50E-4758-9705-CB9B6DE504C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49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D07-96C7-4933-9B64-4E34BEAD498B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98C7848-BB15-4015-BA87-5581F31D7E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82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D07-96C7-4933-9B64-4E34BEAD498B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98C7848-BB15-4015-BA87-5581F31D7E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74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D07-96C7-4933-9B64-4E34BEAD498B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98C7848-BB15-4015-BA87-5581F31D7E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0843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D07-96C7-4933-9B64-4E34BEAD498B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8C7848-BB15-4015-BA87-5581F31D7E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82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D07-96C7-4933-9B64-4E34BEAD498B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8C7848-BB15-4015-BA87-5581F31D7E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563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D07-96C7-4933-9B64-4E34BEAD498B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8C7848-BB15-4015-BA87-5581F31D7E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825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D07-96C7-4933-9B64-4E34BEAD498B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7848-BB15-4015-BA87-5581F31D7E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938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D07-96C7-4933-9B64-4E34BEAD498B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7848-BB15-4015-BA87-5581F31D7E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36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D07-96C7-4933-9B64-4E34BEAD498B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7848-BB15-4015-BA87-5581F31D7E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48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D07-96C7-4933-9B64-4E34BEAD498B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98C7848-BB15-4015-BA87-5581F31D7E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72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D07-96C7-4933-9B64-4E34BEAD498B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98C7848-BB15-4015-BA87-5581F31D7E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59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D07-96C7-4933-9B64-4E34BEAD498B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98C7848-BB15-4015-BA87-5581F31D7E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02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D07-96C7-4933-9B64-4E34BEAD498B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7848-BB15-4015-BA87-5581F31D7E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50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D07-96C7-4933-9B64-4E34BEAD498B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7848-BB15-4015-BA87-5581F31D7E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6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D07-96C7-4933-9B64-4E34BEAD498B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7848-BB15-4015-BA87-5581F31D7E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52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D07-96C7-4933-9B64-4E34BEAD498B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8C7848-BB15-4015-BA87-5581F31D7E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03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5D07-96C7-4933-9B64-4E34BEAD498B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98C7848-BB15-4015-BA87-5581F31D7E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35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portal.fiocruz.br/documento/portaria-5607-2019-p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109869"/>
            <a:ext cx="9144793" cy="69902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1" y="560485"/>
            <a:ext cx="6600452" cy="1508006"/>
          </a:xfrm>
        </p:spPr>
        <p:txBody>
          <a:bodyPr>
            <a:noAutofit/>
          </a:bodyPr>
          <a:lstStyle/>
          <a:p>
            <a:pPr algn="ctr"/>
            <a:r>
              <a:rPr lang="pt-BR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SISTEMA DE EGRESSOS</a:t>
            </a:r>
            <a:br>
              <a:rPr lang="pt-BR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FIOCRUZ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9E2ED20-11AC-4995-A84A-961779E81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4581128"/>
            <a:ext cx="1486114" cy="2141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AA7E74EB-FA9A-4914-BC1B-3558C231CAFB}"/>
              </a:ext>
            </a:extLst>
          </p:cNvPr>
          <p:cNvSpPr txBox="1"/>
          <p:nvPr/>
        </p:nvSpPr>
        <p:spPr>
          <a:xfrm flipH="1">
            <a:off x="667996" y="3385241"/>
            <a:ext cx="562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2"/>
                </a:solidFill>
              </a:rPr>
              <a:t>Isabella Delgado – VPEIC/Fiocruz</a:t>
            </a:r>
          </a:p>
          <a:p>
            <a:r>
              <a:rPr lang="pt-BR" b="1" dirty="0">
                <a:solidFill>
                  <a:schemeClr val="accent2"/>
                </a:solidFill>
              </a:rPr>
              <a:t>Fevereiro,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576410"/>
            <a:ext cx="6589199" cy="1280890"/>
          </a:xfrm>
        </p:spPr>
        <p:txBody>
          <a:bodyPr>
            <a:normAutofit/>
          </a:bodyPr>
          <a:lstStyle/>
          <a:p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Quem participou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866733"/>
            <a:ext cx="7478736" cy="4079631"/>
          </a:xfrm>
        </p:spPr>
        <p:txBody>
          <a:bodyPr>
            <a:noAutofit/>
          </a:bodyPr>
          <a:lstStyle/>
          <a:p>
            <a:r>
              <a:rPr lang="pt-BR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Egressos de 35 cursos </a:t>
            </a:r>
            <a:r>
              <a:rPr lang="pt-BR" sz="2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stricto sensu (mestrado profissional, mestrado acadêmico e doutorado)</a:t>
            </a:r>
          </a:p>
          <a:p>
            <a:r>
              <a:rPr lang="pt-BR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Egressos de 102 cursos de especialização (presencial)</a:t>
            </a:r>
          </a:p>
          <a:p>
            <a:r>
              <a:rPr lang="pt-BR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Egressos de 34 residências (enfermagem, médica e multiprofissional)</a:t>
            </a:r>
          </a:p>
          <a:p>
            <a:endParaRPr lang="pt-BR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Egressos certificados entre janeiro de 2013 a maio de 2019.</a:t>
            </a:r>
          </a:p>
        </p:txBody>
      </p:sp>
      <p:sp>
        <p:nvSpPr>
          <p:cNvPr id="4" name="Elipse 3"/>
          <p:cNvSpPr/>
          <p:nvPr/>
        </p:nvSpPr>
        <p:spPr>
          <a:xfrm>
            <a:off x="6084168" y="290363"/>
            <a:ext cx="2878765" cy="80466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/>
              <a:t>8.559 EGRESSOS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C0095AA-17CA-472F-A38F-F3E040DD0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280" y="1218662"/>
            <a:ext cx="7061708" cy="12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42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B2E17E-06C1-4B9A-BF21-88C14FE7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48" y="620688"/>
            <a:ext cx="6589199" cy="1280890"/>
          </a:xfrm>
        </p:spPr>
        <p:txBody>
          <a:bodyPr>
            <a:normAutofit/>
          </a:bodyPr>
          <a:lstStyle/>
          <a:p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Ações realizadas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1B67150-6625-4FF6-9AE0-DD808CDFB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904" y="1540188"/>
            <a:ext cx="7504710" cy="512917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Apresentação da proposta (maio 2019) e do andamento do trabalho (outubro 2019) na CTE – Fiocruz;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Elaboração do instrumento;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Consulta e validação: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Coordenadores de Ensino Fiocruz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Painel de Especialistas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Ajustes do instrumento;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Elaboração do formulário </a:t>
            </a:r>
            <a:r>
              <a:rPr lang="pt-BR" sz="29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</a:t>
            </a:r>
            <a:r>
              <a:rPr lang="pt-BR" sz="29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9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line</a:t>
            </a:r>
            <a:r>
              <a:rPr lang="pt-BR" sz="29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pt-BR" sz="29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software</a:t>
            </a:r>
            <a:r>
              <a:rPr lang="pt-BR" sz="2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livre de código aberto </a:t>
            </a:r>
            <a:r>
              <a:rPr lang="pt-BR" sz="29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LimeSurvey</a:t>
            </a:r>
            <a:r>
              <a:rPr lang="pt-BR" sz="2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Pré-Teste (IFF – 149 convites e 58 respostas – 39%);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Revisão do instrumento – Boa avaliação;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9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Depósito no Repositório Institucional da Fiocruz - ARCA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27ACEB8-AC83-4C61-8209-320070C34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261133"/>
            <a:ext cx="6346486" cy="1097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D33D545-3AD4-49FB-85E7-D5E00042D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235" y="5948"/>
            <a:ext cx="1792379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87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CA0945CA-66B1-46D4-8EFD-F7BFB2FC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51547F8-4B3E-4460-9DA3-9BAE68E46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668"/>
            <a:ext cx="9144000" cy="6093296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97E5D9F2-1CA1-4E61-A399-80F67B7D7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5768984"/>
            <a:ext cx="10585176" cy="338554"/>
          </a:xfrm>
          <a:prstGeom prst="rect">
            <a:avLst/>
          </a:prstGeom>
          <a:solidFill>
            <a:srgbClr val="F9F2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Use este identificador para citar ou 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linkar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para este item: 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C7254E"/>
                </a:solidFill>
                <a:effectLst/>
                <a:latin typeface="Monaco"/>
              </a:rPr>
              <a:t>https://www.arca.fiocruz.br/handle/icict/36744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99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93552"/>
            <a:ext cx="8424936" cy="1375064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Seis Blocos: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7848551" cy="4448132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BLOCO I. IDENTIFICAÇÃO DO EGRESSO </a:t>
            </a:r>
            <a:r>
              <a:rPr lang="pt-BR" sz="2200" b="1" dirty="0">
                <a:latin typeface="Cambria" panose="02040503050406030204" pitchFamily="18" charset="0"/>
                <a:ea typeface="Cambria" panose="02040503050406030204" pitchFamily="18" charset="0"/>
              </a:rPr>
              <a:t>(sexo,idade no ingresso,cor de pele, deficiência, estado que vivia, graduação, ano de conclusão, instituição onde fez graduação)</a:t>
            </a:r>
            <a:endParaRPr lang="pt-BR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2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BLOCO II. IDENTIFICAÇÃO DO PROGRAMA/CURSO  </a:t>
            </a:r>
            <a:r>
              <a:rPr lang="pt-BR" sz="2200" b="1" dirty="0">
                <a:latin typeface="Cambria" panose="02040503050406030204" pitchFamily="18" charset="0"/>
                <a:ea typeface="Cambria" panose="02040503050406030204" pitchFamily="18" charset="0"/>
              </a:rPr>
              <a:t>(unidade, curso, ano de ingresso, mês/ano conclusão,ingresso por cota,motivo de escolha do curso na Fiocruz,outra formação, Instituição de outra formação)</a:t>
            </a:r>
            <a:endParaRPr lang="pt-BR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2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BLOCO III. ATIVIDADE PROFISSIONAL </a:t>
            </a:r>
            <a:r>
              <a:rPr lang="pt-BR" sz="22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ANTES</a:t>
            </a:r>
            <a:r>
              <a:rPr lang="pt-BR" sz="2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INGRESSAR NO CURSO </a:t>
            </a:r>
            <a:r>
              <a:rPr lang="pt-BR" sz="2200" b="1" dirty="0">
                <a:latin typeface="Cambria" panose="02040503050406030204" pitchFamily="18" charset="0"/>
                <a:ea typeface="Cambria" panose="02040503050406030204" pitchFamily="18" charset="0"/>
              </a:rPr>
              <a:t>(atividade profissional antes do curso, número de empregos,área,setor,onde exercia,tempo de exercício,vínculo empregatício)</a:t>
            </a:r>
            <a:endParaRPr lang="pt-BR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C278054-0130-4259-A727-639BAF90C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31232"/>
            <a:ext cx="7632848" cy="13198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0C0F4BE-CE87-4D95-80DD-BD0141DDA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210" y="3753"/>
            <a:ext cx="1792379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86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8411914" cy="4178036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BLOCO IV. EXPECTATIVAS E SITUAÇÃO PROFISSIONAL </a:t>
            </a:r>
            <a:r>
              <a:rPr lang="es-BO" sz="22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IMEDIATAMENTE APÓS O TÉRMINO </a:t>
            </a:r>
            <a:r>
              <a:rPr lang="es-BO" sz="2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CURSO </a:t>
            </a:r>
            <a:r>
              <a:rPr lang="es-BO" sz="2200" b="1" dirty="0">
                <a:latin typeface="Cambria" panose="02040503050406030204" pitchFamily="18" charset="0"/>
                <a:ea typeface="Cambria" panose="02040503050406030204" pitchFamily="18" charset="0"/>
              </a:rPr>
              <a:t>(expectativa de </a:t>
            </a:r>
            <a:r>
              <a:rPr lang="es-BO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mobilidade</a:t>
            </a:r>
            <a:r>
              <a:rPr lang="es-BO" sz="2200" b="1" dirty="0">
                <a:latin typeface="Cambria" panose="02040503050406030204" pitchFamily="18" charset="0"/>
                <a:ea typeface="Cambria" panose="02040503050406030204" pitchFamily="18" charset="0"/>
              </a:rPr>
              <a:t>, expectativa </a:t>
            </a:r>
            <a:r>
              <a:rPr lang="es-BO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profissional-estudos</a:t>
            </a:r>
            <a:r>
              <a:rPr lang="es-BO" sz="2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s-BO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comparação</a:t>
            </a:r>
            <a:r>
              <a:rPr lang="es-BO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BO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inserção</a:t>
            </a:r>
            <a:r>
              <a:rPr lang="es-BO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BO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profissional</a:t>
            </a:r>
            <a:r>
              <a:rPr lang="es-BO" sz="2200" b="1" dirty="0">
                <a:latin typeface="Cambria" panose="02040503050406030204" pitchFamily="18" charset="0"/>
                <a:ea typeface="Cambria" panose="02040503050406030204" pitchFamily="18" charset="0"/>
              </a:rPr>
              <a:t> antes/</a:t>
            </a:r>
            <a:r>
              <a:rPr lang="es-BO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depois</a:t>
            </a:r>
            <a:r>
              <a:rPr lang="es-BO" sz="22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pt-BR" sz="2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BLOCO V. SUA CONDIÇÃO </a:t>
            </a:r>
            <a:r>
              <a:rPr lang="pt-BR" sz="22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ATUAL</a:t>
            </a:r>
            <a:r>
              <a:rPr lang="pt-BR" sz="2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EFEITOS DA FORMAÇÃO NA FIOCRUZ EM SUA CARREIRA </a:t>
            </a:r>
            <a:r>
              <a:rPr lang="pt-BR" sz="22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s-BO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mobilidade</a:t>
            </a:r>
            <a:r>
              <a:rPr lang="es-BO" sz="2200" b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pt-BR" sz="2200" b="1" dirty="0">
                <a:latin typeface="Cambria" panose="02040503050406030204" pitchFamily="18" charset="0"/>
                <a:ea typeface="Cambria" panose="02040503050406030204" pitchFamily="18" charset="0"/>
              </a:rPr>
              <a:t> número de empregos, </a:t>
            </a:r>
            <a:r>
              <a:rPr lang="pt-BR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área,setor</a:t>
            </a:r>
            <a:r>
              <a:rPr lang="pt-BR" sz="2200" b="1" dirty="0">
                <a:latin typeface="Cambria" panose="02040503050406030204" pitchFamily="18" charset="0"/>
                <a:ea typeface="Cambria" panose="02040503050406030204" pitchFamily="18" charset="0"/>
              </a:rPr>
              <a:t>, onde exerce, vínculo empregatício, mudou de atividade devido ao curso, aumento salarial, nova formação, instituição da nova formação, produtos gerados )</a:t>
            </a:r>
            <a:endParaRPr lang="pt-BR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BO" sz="2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BLOCO VI. AVALIAÇÃO DA TRAJETÓRIA FORMATIVA</a:t>
            </a:r>
            <a:r>
              <a:rPr lang="es-BO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BO" sz="22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s-BO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percepção</a:t>
            </a:r>
            <a:r>
              <a:rPr lang="es-BO" sz="2200" b="1" dirty="0"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es-BO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mudança</a:t>
            </a:r>
            <a:r>
              <a:rPr lang="es-BO" sz="2200" b="1" dirty="0">
                <a:latin typeface="Cambria" panose="02040503050406030204" pitchFamily="18" charset="0"/>
                <a:ea typeface="Cambria" panose="02040503050406030204" pitchFamily="18" charset="0"/>
              </a:rPr>
              <a:t> na </a:t>
            </a:r>
            <a:r>
              <a:rPr lang="es-BO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prática</a:t>
            </a:r>
            <a:r>
              <a:rPr lang="es-BO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BO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profissional</a:t>
            </a:r>
            <a:r>
              <a:rPr lang="es-BO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BO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após</a:t>
            </a:r>
            <a:r>
              <a:rPr lang="es-BO" sz="2200" b="1" dirty="0">
                <a:latin typeface="Cambria" panose="02040503050406030204" pitchFamily="18" charset="0"/>
                <a:ea typeface="Cambria" panose="02040503050406030204" pitchFamily="18" charset="0"/>
              </a:rPr>
              <a:t> o curso, </a:t>
            </a:r>
            <a:r>
              <a:rPr lang="es-BO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percepção</a:t>
            </a:r>
            <a:r>
              <a:rPr lang="es-BO" sz="2200" b="1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s-BO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efeito</a:t>
            </a:r>
            <a:r>
              <a:rPr lang="es-BO" sz="2200" b="1" dirty="0">
                <a:latin typeface="Cambria" panose="02040503050406030204" pitchFamily="18" charset="0"/>
                <a:ea typeface="Cambria" panose="02040503050406030204" pitchFamily="18" charset="0"/>
              </a:rPr>
              <a:t>  do curso na vida </a:t>
            </a:r>
            <a:r>
              <a:rPr lang="es-BO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profissional</a:t>
            </a:r>
            <a:r>
              <a:rPr lang="es-BO" sz="22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pt-BR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BR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BR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BF1E1630-7812-4350-8631-6CFB198F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93552"/>
            <a:ext cx="8424936" cy="1375064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Seis Blocos: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7475B8F-A490-4DC2-B865-4889ADAC9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69" y="1135207"/>
            <a:ext cx="7632848" cy="13198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125E655-0903-446A-9350-2E2DCE79F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2106"/>
            <a:ext cx="1792379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29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BDB9D7-3223-481B-B2A5-5DB27E96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315" y="548680"/>
            <a:ext cx="6589199" cy="1280890"/>
          </a:xfrm>
        </p:spPr>
        <p:txBody>
          <a:bodyPr/>
          <a:lstStyle/>
          <a:p>
            <a:r>
              <a:rPr lang="pt-BR" dirty="0" err="1">
                <a:latin typeface="Cambria" panose="02040503050406030204" pitchFamily="18" charset="0"/>
                <a:ea typeface="Cambria" panose="02040503050406030204" pitchFamily="18" charset="0"/>
              </a:rPr>
              <a:t>Survey</a:t>
            </a: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2D62B62-EA6E-4AEE-A8DE-CE76772CA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274" y="1643896"/>
            <a:ext cx="701317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Egresso recebeu convite por e-mail - link individual</a:t>
            </a:r>
          </a:p>
          <a:p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Entrou informando o CPF </a:t>
            </a:r>
          </a:p>
          <a:p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Cuidados éticos – confidencialidade</a:t>
            </a:r>
          </a:p>
          <a:p>
            <a:endParaRPr lang="pt-BR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64CA316-35DB-474C-9FB6-71DB9FAFA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261133"/>
            <a:ext cx="6346486" cy="1097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40BC740-71CF-4907-87AC-675580AF5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2106"/>
            <a:ext cx="1792379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75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>
            <a:extLst>
              <a:ext uri="{FF2B5EF4-FFF2-40B4-BE49-F238E27FC236}">
                <a16:creationId xmlns:a16="http://schemas.microsoft.com/office/drawing/2014/main" xmlns="" id="{88BFB355-44A3-463B-8E8E-CC64226C12F9}"/>
              </a:ext>
            </a:extLst>
          </p:cNvPr>
          <p:cNvSpPr/>
          <p:nvPr/>
        </p:nvSpPr>
        <p:spPr>
          <a:xfrm>
            <a:off x="7036318" y="4149080"/>
            <a:ext cx="1904301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0CF4627-CB5A-47CE-9B89-3B602F0E3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406" y="1484784"/>
            <a:ext cx="7588105" cy="4680520"/>
          </a:xfrm>
        </p:spPr>
        <p:txBody>
          <a:bodyPr>
            <a:normAutofit/>
          </a:bodyPr>
          <a:lstStyle/>
          <a:p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Checagem e atualização das listas de egressos de cada unidade;</a:t>
            </a:r>
          </a:p>
          <a:p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Elaboração da campanha – material de divulgação da pesquisa (setembro 2019);</a:t>
            </a:r>
          </a:p>
          <a:p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Aplicação do </a:t>
            </a:r>
            <a:r>
              <a:rPr lang="pt-BR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survey</a:t>
            </a: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 (16 de outubro a 20 de dezembro)</a:t>
            </a:r>
          </a:p>
          <a:p>
            <a:pPr lvl="1"/>
            <a:r>
              <a:rPr lang="pt-BR" sz="2000" i="1" dirty="0">
                <a:latin typeface="Cambria" panose="02040503050406030204" pitchFamily="18" charset="0"/>
                <a:ea typeface="Cambria" panose="02040503050406030204" pitchFamily="18" charset="0"/>
              </a:rPr>
              <a:t>Recall</a:t>
            </a: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 semanal</a:t>
            </a:r>
          </a:p>
          <a:p>
            <a:pPr lvl="1"/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Monitoramento por unidade e apoio institucional</a:t>
            </a:r>
          </a:p>
          <a:p>
            <a:pPr lvl="1"/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Instrumento – 10 min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BA816A03-73F5-43AB-9EFD-4C92AE30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503262"/>
            <a:ext cx="6589712" cy="1281112"/>
          </a:xfrm>
        </p:spPr>
        <p:txBody>
          <a:bodyPr>
            <a:normAutofit/>
          </a:bodyPr>
          <a:lstStyle/>
          <a:p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Ações realizadas (</a:t>
            </a:r>
            <a:r>
              <a:rPr lang="pt-BR" i="1" dirty="0">
                <a:latin typeface="Cambria" panose="02040503050406030204" pitchFamily="18" charset="0"/>
                <a:ea typeface="Cambria" panose="02040503050406030204" pitchFamily="18" charset="0"/>
              </a:rPr>
              <a:t>cont.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C3F5DA6-90A5-442A-8C7D-3372AB222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983" y="1269832"/>
            <a:ext cx="6346486" cy="1097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7C9F2B3-B998-4709-8604-2662DD276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621" y="-22812"/>
            <a:ext cx="1792379" cy="46333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C569931-25D5-4E14-A9F3-A590CF55DF2E}"/>
              </a:ext>
            </a:extLst>
          </p:cNvPr>
          <p:cNvSpPr txBox="1"/>
          <p:nvPr/>
        </p:nvSpPr>
        <p:spPr>
          <a:xfrm>
            <a:off x="7273015" y="4329678"/>
            <a:ext cx="143090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8.559</a:t>
            </a:r>
          </a:p>
          <a:p>
            <a:pPr algn="ctr"/>
            <a:r>
              <a:rPr lang="pt-BR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convites </a:t>
            </a:r>
          </a:p>
          <a:p>
            <a:pPr algn="ctr"/>
            <a:endParaRPr lang="pt-BR" sz="2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t-BR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4.365 </a:t>
            </a:r>
          </a:p>
          <a:p>
            <a:pPr algn="ctr"/>
            <a:r>
              <a:rPr lang="pt-BR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respostas</a:t>
            </a:r>
          </a:p>
          <a:p>
            <a:pPr algn="ctr"/>
            <a:r>
              <a:rPr lang="pt-BR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(51%)</a:t>
            </a:r>
          </a:p>
        </p:txBody>
      </p:sp>
    </p:spTree>
    <p:extLst>
      <p:ext uri="{BB962C8B-B14F-4D97-AF65-F5344CB8AC3E}">
        <p14:creationId xmlns:p14="http://schemas.microsoft.com/office/powerpoint/2010/main" val="1718567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59C671B-1B22-4141-A9C0-2E7941FDA7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7B2F5A4B-FA0F-4625-82F7-1D3F11281B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9ACB0BAE-722F-4C91-8C2A-44EF768E83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C3AC4D9F-59AC-421A-9FF3-C936CEC439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797BCE03-677D-4D65-A4D1-1FD721DD5D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D007E5D0-0B4E-4094-988C-9917146C2D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024DB804-C06B-4A0A-AC43-6BCCB7D76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B51DC17A-305E-486E-A527-5E8068E9EF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xmlns="" id="{B6CCA716-6D46-4523-BF96-FF1B0C5464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E632B09A-D30C-4268-B28B-ACD6127630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xmlns="" id="{5FC839A4-228B-4EC0-8AF4-D8E38ECE67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xmlns="" id="{A8FFB1A1-5BB5-4551-87CD-F3365E6FE9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xmlns="" id="{D05AF173-8E70-41FA-9254-DF9AC3DDA2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D56A4CE-A3F4-4CFF-9A65-C029AC17B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DF669161-0B30-4C76-96BF-962027487D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A5232353-CF7C-44DD-8BEE-1C8FF54CDD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AEA6CAE2-8741-4E88-A632-69C2B2EC58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014AC37D-4388-4AE6-9D4D-CCD99A608C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7FE084B0-333E-4F7C-83F1-F7D132527D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FDCFCB98-2E3A-4227-823C-80489BB284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252F94DE-A6A3-4463-BE05-34281F1C87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16EA21FA-886F-43CF-9D44-C1342F3055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88C821A5-BCF7-47FE-894F-0ADC5FDB28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xmlns="" id="{F8337ECE-206A-472E-AFC4-0F230C91E8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90BB2EC4-D043-4B43-87E7-723A787EE8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04013015-AF71-47BC-BE4D-ED9EFA24FF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1B30B18-D920-4E3E-B931-1F310244C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xmlns="" id="{C70EF50A-66E6-460A-8AF9-47A10D0D99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xmlns="" id="{34699877-13E3-4FC1-B91B-2A8A8FA76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C4CB122-E2DC-4CA5-8B6F-B49249C78D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70060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48">
            <a:extLst>
              <a:ext uri="{FF2B5EF4-FFF2-40B4-BE49-F238E27FC236}">
                <a16:creationId xmlns:a16="http://schemas.microsoft.com/office/drawing/2014/main" xmlns="" id="{7AB22E03-3087-4988-9DB5-572918FB95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41909" y="313809"/>
            <a:ext cx="6960791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xmlns="" id="{4B2A5927-4A36-47DC-BF12-54A96B456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823682"/>
            <a:ext cx="2652432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Imagem 7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xmlns="" id="{CC08E355-3AFB-4F07-8F16-21F6AC3E9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820" y="970114"/>
            <a:ext cx="5696102" cy="47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26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0CF4627-CB5A-47CE-9B89-3B602F0E3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703" y="1484784"/>
            <a:ext cx="7511793" cy="4680520"/>
          </a:xfrm>
        </p:spPr>
        <p:txBody>
          <a:bodyPr>
            <a:normAutofit/>
          </a:bodyPr>
          <a:lstStyle/>
          <a:p>
            <a:r>
              <a:rPr lang="pt-BR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Devolutivas para as unidades e VPEIC: relato metodológico e análise descritiva de dados</a:t>
            </a:r>
          </a:p>
          <a:p>
            <a:r>
              <a:rPr lang="pt-BR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Planejamento das análises (cruzamentos, análises individualizadas)</a:t>
            </a:r>
          </a:p>
          <a:p>
            <a:pPr lvl="1"/>
            <a:r>
              <a:rPr lang="pt-B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Eleição de variáveis de produção a serem consultadas via currículo</a:t>
            </a:r>
            <a:r>
              <a:rPr lang="pt-BR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lattes</a:t>
            </a:r>
          </a:p>
          <a:p>
            <a:pPr lvl="1"/>
            <a:r>
              <a:rPr lang="pt-B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Análise dos resultados do </a:t>
            </a:r>
            <a:r>
              <a:rPr lang="pt-BR" sz="20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survey</a:t>
            </a:r>
            <a:r>
              <a:rPr lang="pt-B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(incluindo seleção de variáveis mais importantes)</a:t>
            </a:r>
          </a:p>
          <a:p>
            <a:r>
              <a:rPr lang="pt-BR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Sistema de monitoramento (extração de dados e análises posteriores)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BA816A03-73F5-43AB-9EFD-4C92AE30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503262"/>
            <a:ext cx="7596336" cy="1281112"/>
          </a:xfrm>
        </p:spPr>
        <p:txBody>
          <a:bodyPr>
            <a:normAutofit/>
          </a:bodyPr>
          <a:lstStyle/>
          <a:p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Ações realizadas/em andamento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C3F5DA6-90A5-442A-8C7D-3372AB222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983" y="1269832"/>
            <a:ext cx="6346486" cy="1097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7C9F2B3-B998-4709-8604-2662DD276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621" y="-22812"/>
            <a:ext cx="1792379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42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18E140C-51C2-4BE9-ACE3-04E962C4E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20" y="692696"/>
            <a:ext cx="7272808" cy="5964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9929AFD0-0B7E-48C6-84E3-1401BABCC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401607"/>
              </p:ext>
            </p:extLst>
          </p:nvPr>
        </p:nvGraphicFramePr>
        <p:xfrm>
          <a:off x="5580112" y="5799544"/>
          <a:ext cx="2616200" cy="731520"/>
        </p:xfrm>
        <a:graphic>
          <a:graphicData uri="http://schemas.openxmlformats.org/drawingml/2006/table">
            <a:tbl>
              <a:tblPr/>
              <a:tblGrid>
                <a:gridCol w="558800">
                  <a:extLst>
                    <a:ext uri="{9D8B030D-6E8A-4147-A177-3AD203B41FA5}">
                      <a16:colId xmlns:a16="http://schemas.microsoft.com/office/drawing/2014/main" xmlns="" val="3028297839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831343844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xmlns="" val="362461795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38448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53977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3397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520369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0F3E384-5B39-4381-845D-9187CB6ACD45}"/>
              </a:ext>
            </a:extLst>
          </p:cNvPr>
          <p:cNvSpPr txBox="1"/>
          <p:nvPr/>
        </p:nvSpPr>
        <p:spPr>
          <a:xfrm>
            <a:off x="1115616" y="0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Nossos Egressos</a:t>
            </a:r>
          </a:p>
        </p:txBody>
      </p:sp>
    </p:spTree>
    <p:extLst>
      <p:ext uri="{BB962C8B-B14F-4D97-AF65-F5344CB8AC3E}">
        <p14:creationId xmlns:p14="http://schemas.microsoft.com/office/powerpoint/2010/main" val="42004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E9299FE-4EDC-4C56-988A-0A7757085C5B}"/>
              </a:ext>
            </a:extLst>
          </p:cNvPr>
          <p:cNvSpPr txBox="1"/>
          <p:nvPr/>
        </p:nvSpPr>
        <p:spPr>
          <a:xfrm>
            <a:off x="1403648" y="692696"/>
            <a:ext cx="3932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Contexto e Justificativa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0EE31FB-8DCA-4A4F-8FDE-A9D7DC1F1E2C}"/>
              </a:ext>
            </a:extLst>
          </p:cNvPr>
          <p:cNvSpPr txBox="1"/>
          <p:nvPr/>
        </p:nvSpPr>
        <p:spPr>
          <a:xfrm>
            <a:off x="1547664" y="1755672"/>
            <a:ext cx="687050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Demanda externa de avaliação (CAPES, para o </a:t>
            </a:r>
            <a:r>
              <a:rPr lang="pt-BR" sz="2200" i="1" dirty="0">
                <a:latin typeface="Cambria" panose="02040503050406030204" pitchFamily="18" charset="0"/>
                <a:ea typeface="Cambria" panose="02040503050406030204" pitchFamily="18" charset="0"/>
              </a:rPr>
              <a:t>stricto sensu </a:t>
            </a: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e MEC, para o </a:t>
            </a:r>
            <a:r>
              <a:rPr lang="pt-BR" sz="2200" i="1" dirty="0">
                <a:latin typeface="Cambria" panose="02040503050406030204" pitchFamily="18" charset="0"/>
                <a:ea typeface="Cambria" panose="02040503050406030204" pitchFamily="18" charset="0"/>
              </a:rPr>
              <a:t>lato sensu</a:t>
            </a: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algn="just"/>
            <a:endParaRPr lang="pt-BR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Demanda interna de gestão e acompanhamento;</a:t>
            </a:r>
          </a:p>
          <a:p>
            <a:pPr algn="just"/>
            <a:endParaRPr lang="pt-BR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Acúmulo de experiências anteriores (iniciativas anteriores das unidades).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2BE36D5-B35C-4B7C-A5FB-089669482BBA}"/>
              </a:ext>
            </a:extLst>
          </p:cNvPr>
          <p:cNvSpPr txBox="1"/>
          <p:nvPr/>
        </p:nvSpPr>
        <p:spPr>
          <a:xfrm>
            <a:off x="7308304" y="116632"/>
            <a:ext cx="1720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Egressos Fiocruz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76E69352-BE66-4126-BCC6-E780F9C2B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494" y="1285899"/>
            <a:ext cx="6340390" cy="1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D587826-0537-4A51-BB88-E77201DAE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88"/>
            <a:ext cx="7416824" cy="6116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F47B8C3-34DD-411D-BD9B-5BF04917001C}"/>
              </a:ext>
            </a:extLst>
          </p:cNvPr>
          <p:cNvSpPr txBox="1"/>
          <p:nvPr/>
        </p:nvSpPr>
        <p:spPr>
          <a:xfrm>
            <a:off x="1259632" y="0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Nossos Egressos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5445224"/>
            <a:ext cx="4361905" cy="1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3BBB077-5782-4C2D-A8D3-47AF5EF49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20"/>
            <a:ext cx="7799340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A27A929-C306-4CD2-A57E-B896F0328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60" y="116632"/>
            <a:ext cx="3968840" cy="96325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5445224"/>
            <a:ext cx="3429479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01E7660-30BE-4AD1-939C-8ABBC66EC7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AF2339E5-4CFB-46BA-A1E6-1F2F592978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A714EACA-E00A-47F4-9617-48EF86FCA8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3D643816-3096-4530-BAC2-B7799760D5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4481B6B9-DFCC-4B58-B517-C90F77008C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C3AD10B5-BAA3-43BF-AB59-8B0E610B5E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A8CBC7E8-2093-422A-B1DF-548212F5E9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DACD4C1E-0C60-49F4-9940-2EC2B351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D4EBDC8A-E0EA-4C61-9A07-F87965F308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56AB17E4-FFC1-40A6-8716-4DA6E7E2E0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18B82752-3697-40F0-A707-455553AE39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46E341FE-2212-45E9-9AC6-689D6A7A0B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60DDF26F-4245-4642-8C13-878C6ABE4A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2F0A64F-6E97-407F-905F-CFB60C876A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xmlns="" id="{6B2CD8E6-069E-402A-B6AC-FF0051404F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xmlns="" id="{A6CA6D01-96EA-411D-B14A-86F2AFDBDC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xmlns="" id="{69CFD19D-A122-4CB2-866A-479CA3A52F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xmlns="" id="{C9F6C159-EFEF-4092-B1F1-7AB7F5A44F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xmlns="" id="{3A1E13BE-E59A-46EA-8C13-190FCBC3B6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xmlns="" id="{4872D65B-9C5F-405F-BCCD-D61CB85656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xmlns="" id="{F6590D24-F49D-498F-A9A5-9CF6B09517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xmlns="" id="{F7AFD90D-3869-4EB4-A43D-A59A0583F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xmlns="" id="{226A884C-1C5B-4789-8BED-CA2815F2BE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xmlns="" id="{54FC0D3F-819F-41B1-BFC2-FA3443FB46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xmlns="" id="{839E654C-F067-4053-881C-7D53C2E60B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xmlns="" id="{F44A0F15-BA31-4A9E-A48B-2F1D0E2CE5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2631CC7-E8DA-4782-ADDD-F97B25E404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xmlns="" id="{5D16879A-58B6-4F6B-8688-42B28FE10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51C6D932-DFF5-4EAB-9FB1-5073B33058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11430" y="3962"/>
            <a:ext cx="9143999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EC15270-F0BC-4C59-B162-0B1A3245B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1" y="144814"/>
            <a:ext cx="3753362" cy="2589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830ADDE-08CA-4BCD-8E8D-7E68E6455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663" y="2583688"/>
            <a:ext cx="6185346" cy="4123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298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8FE6D8D-5203-408D-9059-8D3AA4557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96752"/>
            <a:ext cx="7986045" cy="5177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91A3FD0-5C0F-46CB-B04B-5BFB6DDD4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60" y="332656"/>
            <a:ext cx="396884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11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10">
            <a:extLst>
              <a:ext uri="{FF2B5EF4-FFF2-40B4-BE49-F238E27FC236}">
                <a16:creationId xmlns:a16="http://schemas.microsoft.com/office/drawing/2014/main" xmlns="" id="{EB9B5B69-A297-4D2F-8B89-529DA8A273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3E39D215-BF38-4094-82D7-61DED11452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7412700A-91C4-4126-8F17-3B9449DBB3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DF985802-25A8-4B99-89F0-2A42EC325F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F54C35AF-DB92-4205-A779-2A385B7143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9F845211-1F53-4E0A-891E-B78A206F07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9149C7DD-9998-4805-BFC8-CEF5F5DF31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47C8036D-3ECA-43DA-BAF5-3C65CF4112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29C15912-CDE8-4DF3-9324-273FB4C86D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37C68D51-B7DA-4572-AB7E-708540B3C6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1AF802CB-4E9E-4895-9363-C119914909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615760E5-5F27-4735-B01C-78E05F3FB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DB9C6516-B2DB-432F-BD3A-A1792BD46F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2" name="Group 24">
            <a:extLst>
              <a:ext uri="{FF2B5EF4-FFF2-40B4-BE49-F238E27FC236}">
                <a16:creationId xmlns:a16="http://schemas.microsoft.com/office/drawing/2014/main" xmlns="" id="{BC9C8D0D-644B-4B97-B83C-CC8E64361D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xmlns="" id="{F8BE1EA6-80CF-446B-A4FE-3F935A51C0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xmlns="" id="{10E39808-F4F7-43DE-AB53-82B7B55EA4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xmlns="" id="{6ED5109A-600A-4C23-9BB3-C4C19C2D9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xmlns="" id="{D76FF73F-8CA3-42B0-A680-353805CD2A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xmlns="" id="{B26A6949-3BEB-422A-854C-D4E26E4CF1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xmlns="" id="{FE07AD25-30AF-40CD-B901-DF1EDBD682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xmlns="" id="{5AA460AF-7760-4F15-881A-6F0BFDBCDF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xmlns="" id="{EE53C70E-5D92-4C42-A34F-9F7D16006B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xmlns="" id="{C27614EE-0086-4D34-99BD-52F03708DC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xmlns="" id="{326919B9-3ED4-4744-A713-326B3BAF62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xmlns="" id="{898BDBF5-8AA3-49CD-999A-ABA1F7AE34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xmlns="" id="{AF8ED3E0-CBE7-48C4-8F9E-FF98079CDB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3" name="Rectangle 38">
            <a:extLst>
              <a:ext uri="{FF2B5EF4-FFF2-40B4-BE49-F238E27FC236}">
                <a16:creationId xmlns:a16="http://schemas.microsoft.com/office/drawing/2014/main" xmlns="" id="{A84F153B-2093-4171-BD2D-1631695C9B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Freeform 6">
            <a:extLst>
              <a:ext uri="{FF2B5EF4-FFF2-40B4-BE49-F238E27FC236}">
                <a16:creationId xmlns:a16="http://schemas.microsoft.com/office/drawing/2014/main" xmlns="" id="{DB5BC99D-7BEA-4F13-B82B-A956E2D09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5" name="Rectangle 42">
            <a:extLst>
              <a:ext uri="{FF2B5EF4-FFF2-40B4-BE49-F238E27FC236}">
                <a16:creationId xmlns:a16="http://schemas.microsoft.com/office/drawing/2014/main" xmlns="" id="{FC59DA47-0B3E-4C84-B322-4D0AB409F6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6" name="Rectangle 44">
            <a:extLst>
              <a:ext uri="{FF2B5EF4-FFF2-40B4-BE49-F238E27FC236}">
                <a16:creationId xmlns:a16="http://schemas.microsoft.com/office/drawing/2014/main" xmlns="" id="{6F7C0CF3-8632-43CE-B87A-053125D41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tângulo 5"/>
          <p:cNvSpPr/>
          <p:nvPr/>
        </p:nvSpPr>
        <p:spPr>
          <a:xfrm>
            <a:off x="405209" y="967417"/>
            <a:ext cx="2834152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EFFFF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Obrigada</a:t>
            </a:r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xmlns="" id="{1E280319-321A-4944-A828-08032D4E9C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638" y="3589609"/>
            <a:ext cx="2053791" cy="204352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4CDC4A5-726F-4E96-A4FE-89355F3958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391" t="32223" r="20156" b="46103"/>
          <a:stretch/>
        </p:blipFill>
        <p:spPr>
          <a:xfrm>
            <a:off x="5635789" y="675017"/>
            <a:ext cx="3031687" cy="19000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508104" y="5733256"/>
            <a:ext cx="330090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Isabella Delgado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Isabella.delgado@fiocruz.br</a:t>
            </a:r>
          </a:p>
        </p:txBody>
      </p:sp>
    </p:spTree>
    <p:extLst>
      <p:ext uri="{BB962C8B-B14F-4D97-AF65-F5344CB8AC3E}">
        <p14:creationId xmlns:p14="http://schemas.microsoft.com/office/powerpoint/2010/main" val="407171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E3D2547-F0FC-4121-A72F-72F57EF8BA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66212"/>
            <a:ext cx="4566289" cy="5525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76FF643-166F-489F-8F66-72780E60E4F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666212"/>
            <a:ext cx="4392488" cy="557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B849828-D4CE-4875-A70D-058696EA0893}"/>
              </a:ext>
            </a:extLst>
          </p:cNvPr>
          <p:cNvSpPr txBox="1"/>
          <p:nvPr/>
        </p:nvSpPr>
        <p:spPr>
          <a:xfrm>
            <a:off x="58371" y="144122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CAPES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07C4AFF-491D-47BB-B95C-67E7DA11F08E}"/>
              </a:ext>
            </a:extLst>
          </p:cNvPr>
          <p:cNvSpPr txBox="1"/>
          <p:nvPr/>
        </p:nvSpPr>
        <p:spPr>
          <a:xfrm>
            <a:off x="4788024" y="151371"/>
            <a:ext cx="795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MEC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D024599E-9FEF-4B94-8421-B9C7B8B08DAC}"/>
              </a:ext>
            </a:extLst>
          </p:cNvPr>
          <p:cNvSpPr/>
          <p:nvPr/>
        </p:nvSpPr>
        <p:spPr>
          <a:xfrm>
            <a:off x="4673793" y="5427567"/>
            <a:ext cx="4392488" cy="461665"/>
          </a:xfrm>
          <a:prstGeom prst="ellipse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75" dirty="0">
              <a:solidFill>
                <a:srgbClr val="00B0F0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DCA5CA40-F14C-4883-B4E3-53EF44C6EAFA}"/>
              </a:ext>
            </a:extLst>
          </p:cNvPr>
          <p:cNvSpPr/>
          <p:nvPr/>
        </p:nvSpPr>
        <p:spPr>
          <a:xfrm>
            <a:off x="17390" y="4509120"/>
            <a:ext cx="2267744" cy="360040"/>
          </a:xfrm>
          <a:prstGeom prst="ellipse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75" dirty="0">
              <a:solidFill>
                <a:srgbClr val="00B0F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507A291-B548-4BD3-B744-AA8DB488E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058" y="-52236"/>
            <a:ext cx="1792379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95A966-3A11-4A2C-8FB2-9D61F041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593" y="468854"/>
            <a:ext cx="6589199" cy="1280890"/>
          </a:xfrm>
        </p:spPr>
        <p:txBody>
          <a:bodyPr>
            <a:normAutofit/>
          </a:bodyPr>
          <a:lstStyle/>
          <a:p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Sistema de Acompanhamento de Egresso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9E4A55D-519B-43BB-A944-71B2F2C74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452" y="1916832"/>
            <a:ext cx="7611165" cy="3777622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propiciar conhecimento para autoavaliação, planejamento e gestão de nossos cursos, além da compreensão sobre o impacto social e nucleação da Fiocruz;</a:t>
            </a:r>
          </a:p>
          <a:p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capaz de responder a perguntas essenciais, tais como: </a:t>
            </a:r>
          </a:p>
          <a:p>
            <a:pPr marL="0" indent="0">
              <a:buNone/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Quem formamos? Para onde? Para quê? Qual a repercussão da formação na Fiocruz para a trajetória e prática profissional dos alunos? Qual a contribuição dessa formação para a geração de conhecimento e formação de quadros? Como avaliam a formação recebida para sua vida profissional?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19B10B5-D194-4175-BB19-40D20CC83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-3245"/>
            <a:ext cx="1792379" cy="463336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5EFC5945-57C7-4ED7-9696-E74B6B69D556}"/>
              </a:ext>
            </a:extLst>
          </p:cNvPr>
          <p:cNvCxnSpPr>
            <a:cxnSpLocks/>
          </p:cNvCxnSpPr>
          <p:nvPr/>
        </p:nvCxnSpPr>
        <p:spPr>
          <a:xfrm>
            <a:off x="1507663" y="1749744"/>
            <a:ext cx="673674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E96118E-FF44-41BA-9467-B81BDF5B2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501" y="5383565"/>
            <a:ext cx="2376264" cy="146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99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F520440-FD52-4E2A-8383-D0260A985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324" y="1683127"/>
            <a:ext cx="7598137" cy="4964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dirty="0">
                <a:latin typeface="Cambria" panose="02040503050406030204" pitchFamily="18" charset="0"/>
                <a:ea typeface="Cambria" panose="02040503050406030204" pitchFamily="18" charset="0"/>
              </a:rPr>
              <a:t>Diretrizes:</a:t>
            </a:r>
          </a:p>
          <a:p>
            <a:pPr>
              <a:spcAft>
                <a:spcPts val="1200"/>
              </a:spcAft>
            </a:pP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ter caráter contínuo e estar integrado ao sistema de gestão acadêmica da instituição (SIGA – SIEF); </a:t>
            </a:r>
          </a:p>
          <a:p>
            <a:pPr>
              <a:spcAft>
                <a:spcPts val="1200"/>
              </a:spcAft>
            </a:pP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gerar informações e indicadores de fácil acesso e utilização pelos coordenadores e professores;</a:t>
            </a:r>
          </a:p>
          <a:p>
            <a:pPr>
              <a:spcAft>
                <a:spcPts val="1200"/>
              </a:spcAft>
            </a:pP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visibilidade para a sociedade (integração com Observatório em CT&amp;I e Campus Virtual Fiocruz);</a:t>
            </a:r>
          </a:p>
          <a:p>
            <a:pPr>
              <a:spcAft>
                <a:spcPts val="1200"/>
              </a:spcAft>
            </a:pP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 articular informações de fontes primárias (colhidas com os alunos no momento de entrada, término do curso e em intervalos anuais pré-estabelecidos) e quando necessário de bases secundárias disponíveis (Lattes, RAIS, CNES).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9935AB9-92FC-4B6D-A905-13E0A767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608" y="402015"/>
            <a:ext cx="6589712" cy="1281112"/>
          </a:xfrm>
        </p:spPr>
        <p:txBody>
          <a:bodyPr>
            <a:normAutofit/>
          </a:bodyPr>
          <a:lstStyle/>
          <a:p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Sistema de Acompanhamento de Egresso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057AF10-F96A-4208-A667-837B3F515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805" y="1628258"/>
            <a:ext cx="6340390" cy="1097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9382497-B707-4050-AEAB-51AD127E3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621" y="0"/>
            <a:ext cx="1792379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1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711A9CB-697E-40EF-A295-9D06B370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7201585" cy="4463752"/>
          </a:xfrm>
        </p:spPr>
        <p:txBody>
          <a:bodyPr>
            <a:normAutofit/>
          </a:bodyPr>
          <a:lstStyle/>
          <a:p>
            <a:pPr marL="228600" lvl="1"/>
            <a:r>
              <a:rPr lang="pt-BR" sz="2200" b="1" dirty="0">
                <a:latin typeface="Cambria" panose="02040503050406030204" pitchFamily="18" charset="0"/>
                <a:ea typeface="Cambria" panose="02040503050406030204" pitchFamily="18" charset="0"/>
              </a:rPr>
              <a:t>Proposição: um sistema contínuo de acompanhamento, como elemento integrante de uma </a:t>
            </a:r>
            <a:r>
              <a:rPr lang="pt-BR" sz="2200" b="1" u="sng" dirty="0">
                <a:latin typeface="Cambria" panose="02040503050406030204" pitchFamily="18" charset="0"/>
                <a:ea typeface="Cambria" panose="02040503050406030204" pitchFamily="18" charset="0"/>
              </a:rPr>
              <a:t>política de egressos</a:t>
            </a:r>
            <a:r>
              <a:rPr lang="pt-BR" sz="2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pt-BR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Política de Egressos:</a:t>
            </a:r>
          </a:p>
          <a:p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Perspectiva de apoio ao egresso;</a:t>
            </a:r>
          </a:p>
          <a:p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De incentivo à formação continuada;</a:t>
            </a:r>
          </a:p>
          <a:p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De formação de redes de alunos e ex-alunos;</a:t>
            </a:r>
          </a:p>
          <a:p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Acompanhamento da inserção e atuação profissional.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A0B0EC0F-AE80-4150-8312-0C277DC1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098" y="496150"/>
            <a:ext cx="6589712" cy="1281112"/>
          </a:xfrm>
        </p:spPr>
        <p:txBody>
          <a:bodyPr>
            <a:normAutofit/>
          </a:bodyPr>
          <a:lstStyle/>
          <a:p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Sistema de Acompanhamento de Egresso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45F987D-1C9C-4144-9BB6-CCD717FCB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621" y="34077"/>
            <a:ext cx="1792379" cy="46333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D9E63FC-1B06-4689-89D8-0072D1B99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711" y="1845693"/>
            <a:ext cx="6346486" cy="1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4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980728"/>
            <a:ext cx="1520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Integrantes do Grupo de Trabalho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91" t="30522" r="54783" b="39512"/>
          <a:stretch/>
        </p:blipFill>
        <p:spPr>
          <a:xfrm>
            <a:off x="381778" y="309870"/>
            <a:ext cx="581423" cy="54951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7E10B87-52CB-4E29-ABAD-BAB7C65C6038}"/>
              </a:ext>
            </a:extLst>
          </p:cNvPr>
          <p:cNvSpPr/>
          <p:nvPr/>
        </p:nvSpPr>
        <p:spPr>
          <a:xfrm>
            <a:off x="70992" y="6119718"/>
            <a:ext cx="907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400" b="1" i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DA7A521E-0A56-409B-93E2-B73EF2D18DD4}"/>
              </a:ext>
            </a:extLst>
          </p:cNvPr>
          <p:cNvSpPr/>
          <p:nvPr/>
        </p:nvSpPr>
        <p:spPr>
          <a:xfrm>
            <a:off x="2123728" y="6343196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https://portal.fiocruz.br/documento/portaria-5607-2019-pr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2E3DBED-7A53-4058-A82F-90184ABC7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767" y="0"/>
            <a:ext cx="1792379" cy="463336"/>
          </a:xfrm>
          <a:prstGeom prst="rect">
            <a:avLst/>
          </a:prstGeom>
        </p:spPr>
      </p:pic>
      <p:graphicFrame>
        <p:nvGraphicFramePr>
          <p:cNvPr id="15" name="Tabela 15">
            <a:extLst>
              <a:ext uri="{FF2B5EF4-FFF2-40B4-BE49-F238E27FC236}">
                <a16:creationId xmlns:a16="http://schemas.microsoft.com/office/drawing/2014/main" xmlns="" id="{14AC1DC5-FACF-44A9-89D8-36D2AE929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52045"/>
              </p:ext>
            </p:extLst>
          </p:nvPr>
        </p:nvGraphicFramePr>
        <p:xfrm>
          <a:off x="2195736" y="706968"/>
          <a:ext cx="6096000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83882578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283648484"/>
                    </a:ext>
                  </a:extLst>
                </a:gridCol>
              </a:tblGrid>
              <a:tr h="33696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5754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Suely </a:t>
                      </a:r>
                      <a:r>
                        <a:rPr lang="pt-BR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Deslandes</a:t>
                      </a:r>
                      <a:endParaRPr lang="pt-B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Coordenação,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Instituto Fernandes Figueiras - </a:t>
                      </a:r>
                      <a:r>
                        <a:rPr lang="pt-B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76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Isabella Delgado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Coordenação, 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Vice-Presidência de Educação, Informação e Comunicação - </a:t>
                      </a:r>
                      <a:r>
                        <a:rPr lang="pt-B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VPEIC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2665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Adriana Coser 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Gutierrez</a:t>
                      </a:r>
                      <a:endParaRPr lang="pt-B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Vice-Presidência de Educação, Informação e Comunicação - </a:t>
                      </a:r>
                      <a:r>
                        <a:rPr lang="pt-B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VPEIC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2925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Geraldo Sorte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Coordenação-Geral de Gestão de Tecnologia de Informação - </a:t>
                      </a:r>
                      <a:r>
                        <a:rPr lang="pt-B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CGETIC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941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Helene</a:t>
                      </a:r>
                      <a:r>
                        <a:rPr lang="pt-B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Santos Barbosa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Instituto Oswaldo Cruz - IOC</a:t>
                      </a:r>
                      <a:endParaRPr lang="pt-B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8923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Jordânia Lira da Costa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Escola Nacional de Saúde Pública Sergio Arouca - ENSP</a:t>
                      </a:r>
                      <a:endParaRPr lang="pt-B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549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Tatiana </a:t>
                      </a:r>
                      <a:r>
                        <a:rPr lang="pt-BR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Wargas</a:t>
                      </a:r>
                      <a:endParaRPr lang="pt-B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Escola Nacional de Saúde Pública Sergio Arouca - ENSP</a:t>
                      </a:r>
                      <a:endParaRPr lang="pt-B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7882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6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980728"/>
            <a:ext cx="1520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Integrantes do Grupo de Trabalho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91" t="30522" r="54783" b="39512"/>
          <a:stretch/>
        </p:blipFill>
        <p:spPr>
          <a:xfrm>
            <a:off x="381778" y="309870"/>
            <a:ext cx="581423" cy="54951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7E10B87-52CB-4E29-ABAD-BAB7C65C6038}"/>
              </a:ext>
            </a:extLst>
          </p:cNvPr>
          <p:cNvSpPr/>
          <p:nvPr/>
        </p:nvSpPr>
        <p:spPr>
          <a:xfrm>
            <a:off x="70992" y="6119718"/>
            <a:ext cx="907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400" b="1" i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2E3DBED-7A53-4058-A82F-90184ABC7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767" y="0"/>
            <a:ext cx="1792379" cy="463336"/>
          </a:xfrm>
          <a:prstGeom prst="rect">
            <a:avLst/>
          </a:prstGeom>
        </p:spPr>
      </p:pic>
      <p:graphicFrame>
        <p:nvGraphicFramePr>
          <p:cNvPr id="15" name="Tabela 15">
            <a:extLst>
              <a:ext uri="{FF2B5EF4-FFF2-40B4-BE49-F238E27FC236}">
                <a16:creationId xmlns:a16="http://schemas.microsoft.com/office/drawing/2014/main" xmlns="" id="{14AC1DC5-FACF-44A9-89D8-36D2AE929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162271"/>
              </p:ext>
            </p:extLst>
          </p:nvPr>
        </p:nvGraphicFramePr>
        <p:xfrm>
          <a:off x="2267744" y="1628800"/>
          <a:ext cx="6096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83882578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2836484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5754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Cosme Marcelo F. P. Silva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Escola Nacional de Saúde Pública Sergio Arouca - ENSP</a:t>
                      </a:r>
                      <a:endParaRPr lang="pt-B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76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Joviana</a:t>
                      </a:r>
                      <a:r>
                        <a:rPr lang="pt-B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pt-BR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Avanci</a:t>
                      </a:r>
                      <a:endParaRPr lang="pt-B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Escola Nacional de Saúde Pública Sergio Arouca - ENSP</a:t>
                      </a:r>
                      <a:endParaRPr lang="pt-B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2665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Liane </a:t>
                      </a:r>
                      <a:r>
                        <a:rPr lang="pt-BR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Wernersback</a:t>
                      </a:r>
                      <a:endParaRPr lang="pt-B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Escola Nacional de Saúde Pública Sergio Arouca - ENSP</a:t>
                      </a:r>
                      <a:endParaRPr lang="pt-B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2925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Fabiane Carvalho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Coordenação-Geral de Gestão de Tecnologia de Informação - </a:t>
                      </a:r>
                      <a:r>
                        <a:rPr lang="pt-B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CGETIC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941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38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A00DD2-79B9-423A-9E65-9E57A4B0C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234" y="550937"/>
            <a:ext cx="6589199" cy="1280890"/>
          </a:xfrm>
        </p:spPr>
        <p:txBody>
          <a:bodyPr/>
          <a:lstStyle/>
          <a:p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Estratégias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69611925-9618-4DF2-BEA2-7AB418BB0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068" y="1775724"/>
            <a:ext cx="8087932" cy="4440087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Atende à </a:t>
            </a:r>
            <a:r>
              <a:rPr lang="pt-BR" sz="2200" b="1" dirty="0">
                <a:latin typeface="Cambria" panose="02040503050406030204" pitchFamily="18" charset="0"/>
                <a:ea typeface="Cambria" panose="02040503050406030204" pitchFamily="18" charset="0"/>
              </a:rPr>
              <a:t>demanda imediata de avaliação </a:t>
            </a: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da CAPES (quadriênio) e do MEC (atual ciclo avaliativo);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Serve para </a:t>
            </a:r>
            <a:r>
              <a:rPr lang="pt-BR" sz="2200" b="1" dirty="0">
                <a:latin typeface="Cambria" panose="02040503050406030204" pitchFamily="18" charset="0"/>
                <a:ea typeface="Cambria" panose="02040503050406030204" pitchFamily="18" charset="0"/>
              </a:rPr>
              <a:t>teste do instrumento </a:t>
            </a: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e </a:t>
            </a:r>
            <a:r>
              <a:rPr lang="pt-BR" sz="2200" b="1" dirty="0">
                <a:latin typeface="Cambria" panose="02040503050406030204" pitchFamily="18" charset="0"/>
                <a:ea typeface="Cambria" panose="02040503050406030204" pitchFamily="18" charset="0"/>
              </a:rPr>
              <a:t>das respectivas variáveis </a:t>
            </a: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que seriam definitivamente incorporadas ao novo sistema de gestão acadêmica, permitindo um acompanhamento contínuo;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Serve de </a:t>
            </a:r>
            <a:r>
              <a:rPr lang="pt-BR" sz="2200" b="1" dirty="0">
                <a:latin typeface="Cambria" panose="02040503050406030204" pitchFamily="18" charset="0"/>
                <a:ea typeface="Cambria" panose="02040503050406030204" pitchFamily="18" charset="0"/>
              </a:rPr>
              <a:t>teste da plataforma </a:t>
            </a: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onde o instrumento será preenchido;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Permite análise preliminar de cenário e</a:t>
            </a:r>
            <a:r>
              <a:rPr lang="pt-BR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definição do </a:t>
            </a:r>
            <a:r>
              <a:rPr lang="pt-BR" sz="2200" b="1" dirty="0">
                <a:latin typeface="Cambria" panose="02040503050406030204" pitchFamily="18" charset="0"/>
                <a:ea typeface="Cambria" panose="02040503050406030204" pitchFamily="18" charset="0"/>
              </a:rPr>
              <a:t>melhor tempo para consulta de acompanhamento</a:t>
            </a: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endParaRPr lang="pt-BR"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AF42FDA-4F4F-46A3-86ED-F65B3C0CD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80" y="1218663"/>
            <a:ext cx="6346486" cy="1097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498CA2D-D72D-493F-BA8E-AD5D9FA86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12106"/>
            <a:ext cx="1792379" cy="46333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FD99122-5684-4835-B259-154F6DA5EC07}"/>
              </a:ext>
            </a:extLst>
          </p:cNvPr>
          <p:cNvSpPr/>
          <p:nvPr/>
        </p:nvSpPr>
        <p:spPr>
          <a:xfrm>
            <a:off x="827584" y="1314769"/>
            <a:ext cx="7681465" cy="461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20000"/>
              </a:lnSpc>
              <a:spcAft>
                <a:spcPts val="1200"/>
              </a:spcAft>
              <a:defRPr/>
            </a:pPr>
            <a:r>
              <a:rPr lang="pt-BR" sz="2200" b="1" dirty="0">
                <a:latin typeface="Cambria" panose="02040503050406030204" pitchFamily="18" charset="0"/>
                <a:ea typeface="Cambria" panose="02040503050406030204" pitchFamily="18" charset="0"/>
              </a:rPr>
              <a:t>1. Realização de um </a:t>
            </a:r>
            <a:r>
              <a:rPr lang="pt-BR" sz="2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survey</a:t>
            </a:r>
            <a:r>
              <a:rPr lang="pt-BR" sz="2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200" b="1" dirty="0">
                <a:latin typeface="Cambria" panose="02040503050406030204" pitchFamily="18" charset="0"/>
                <a:ea typeface="Cambria" panose="02040503050406030204" pitchFamily="18" charset="0"/>
              </a:rPr>
              <a:t>sobre egressos Fiocruz</a:t>
            </a: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36498766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1017</Words>
  <Application>Microsoft Office PowerPoint</Application>
  <PresentationFormat>Apresentação na tela (4:3)</PresentationFormat>
  <Paragraphs>139</Paragraphs>
  <Slides>24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</vt:lpstr>
      <vt:lpstr>Century Gothic</vt:lpstr>
      <vt:lpstr>Helvetica Neue</vt:lpstr>
      <vt:lpstr>Monaco</vt:lpstr>
      <vt:lpstr>Wingdings</vt:lpstr>
      <vt:lpstr>Wingdings 3</vt:lpstr>
      <vt:lpstr>Cacho</vt:lpstr>
      <vt:lpstr>SISTEMA DE EGRESSOS FIOCRUZ</vt:lpstr>
      <vt:lpstr>Apresentação do PowerPoint</vt:lpstr>
      <vt:lpstr>Apresentação do PowerPoint</vt:lpstr>
      <vt:lpstr>Sistema de Acompanhamento de Egresso</vt:lpstr>
      <vt:lpstr>Sistema de Acompanhamento de Egresso</vt:lpstr>
      <vt:lpstr>Sistema de Acompanhamento de Egresso</vt:lpstr>
      <vt:lpstr>Apresentação do PowerPoint</vt:lpstr>
      <vt:lpstr>Apresentação do PowerPoint</vt:lpstr>
      <vt:lpstr>Estratégias</vt:lpstr>
      <vt:lpstr>Quem participou</vt:lpstr>
      <vt:lpstr>Ações realizadas</vt:lpstr>
      <vt:lpstr>Apresentação do PowerPoint</vt:lpstr>
      <vt:lpstr>Seis Blocos:</vt:lpstr>
      <vt:lpstr>Seis Blocos:</vt:lpstr>
      <vt:lpstr>Survey</vt:lpstr>
      <vt:lpstr>Ações realizadas (cont.)</vt:lpstr>
      <vt:lpstr>Apresentação do PowerPoint</vt:lpstr>
      <vt:lpstr>Ações realizadas/em andamento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EGRESSOS FIOCRUZ</dc:title>
  <dc:creator>Isabella Fernandes Delgado</dc:creator>
  <cp:lastModifiedBy>terreo</cp:lastModifiedBy>
  <cp:revision>15</cp:revision>
  <dcterms:created xsi:type="dcterms:W3CDTF">2020-02-12T23:58:47Z</dcterms:created>
  <dcterms:modified xsi:type="dcterms:W3CDTF">2020-02-13T16:34:51Z</dcterms:modified>
</cp:coreProperties>
</file>