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4" r:id="rId3"/>
    <p:sldId id="257" r:id="rId4"/>
    <p:sldId id="258" r:id="rId5"/>
    <p:sldId id="259" r:id="rId6"/>
    <p:sldId id="266" r:id="rId7"/>
    <p:sldId id="265" r:id="rId8"/>
    <p:sldId id="268" r:id="rId9"/>
    <p:sldId id="267" r:id="rId10"/>
    <p:sldId id="269" r:id="rId11"/>
    <p:sldId id="270" r:id="rId12"/>
    <p:sldId id="275" r:id="rId13"/>
    <p:sldId id="271" r:id="rId14"/>
    <p:sldId id="272" r:id="rId15"/>
    <p:sldId id="273" r:id="rId16"/>
    <p:sldId id="276" r:id="rId17"/>
    <p:sldId id="277" r:id="rId18"/>
    <p:sldId id="288" r:id="rId19"/>
    <p:sldId id="285" r:id="rId20"/>
    <p:sldId id="286" r:id="rId21"/>
    <p:sldId id="287" r:id="rId22"/>
    <p:sldId id="279" r:id="rId23"/>
    <p:sldId id="282" r:id="rId24"/>
    <p:sldId id="283" r:id="rId25"/>
    <p:sldId id="278" r:id="rId26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dor" initials="A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3"/>
    <p:restoredTop sz="81551" autoAdjust="0"/>
  </p:normalViewPr>
  <p:slideViewPr>
    <p:cSldViewPr showGuides="1">
      <p:cViewPr varScale="1">
        <p:scale>
          <a:sx n="92" d="100"/>
          <a:sy n="92" d="100"/>
        </p:scale>
        <p:origin x="199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8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D3D8E-2B17-4D49-85AF-69C715465E8B}" type="datetimeFigureOut">
              <a:rPr lang="pt-BR" smtClean="0"/>
              <a:t>13/02/2020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AD954-225D-487F-AC9A-8DD5D92967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314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5FC66-E2F9-43A9-B172-C7050A0FF342}" type="datetimeFigureOut">
              <a:rPr lang="pt-BR" smtClean="0"/>
              <a:t>13/02/2020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7E5E8-E820-4229-870B-C9BD9E69B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53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7E5E8-E820-4229-870B-C9BD9E69B02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923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570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2A30-31E8-4630-BAD8-2178BAB51FB7}" type="datetimeFigureOut">
              <a:rPr lang="pt-BR" smtClean="0"/>
              <a:t>13/02/2020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FC26-B715-4623-A3CD-36BA42541D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03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1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pes.gov.br/images/novo_portal/documentos/DAV/avaliacao/10062019_Autoavalia&#231;&#227;o-de-Programas-de-P&#243;s-Gradua&#231;&#227;o.pdf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" y="27384"/>
            <a:ext cx="9143677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131840" y="2383140"/>
            <a:ext cx="54726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Auto-avaliação</a:t>
            </a:r>
            <a:r>
              <a:rPr lang="pt-BR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Capes</a:t>
            </a:r>
          </a:p>
          <a:p>
            <a:r>
              <a:rPr lang="pt-BR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Elaine Tavares</a:t>
            </a:r>
          </a:p>
        </p:txBody>
      </p:sp>
    </p:spTree>
    <p:extLst>
      <p:ext uri="{BB962C8B-B14F-4D97-AF65-F5344CB8AC3E}">
        <p14:creationId xmlns:p14="http://schemas.microsoft.com/office/powerpoint/2010/main" val="3238925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EBDC27F-0D71-364C-B129-2DF700106B74}"/>
              </a:ext>
            </a:extLst>
          </p:cNvPr>
          <p:cNvSpPr/>
          <p:nvPr/>
        </p:nvSpPr>
        <p:spPr>
          <a:xfrm>
            <a:off x="755576" y="980728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Implementação</a:t>
            </a:r>
          </a:p>
          <a:p>
            <a:endParaRPr lang="pt-BR" sz="2400" dirty="0"/>
          </a:p>
          <a:p>
            <a:r>
              <a:rPr lang="pt-BR" sz="2400" dirty="0"/>
              <a:t>Divulgação dos resultados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/>
              <a:t>Eles devem ser conhecidos a tempo de informar as tomadas de </a:t>
            </a:r>
            <a:r>
              <a:rPr lang="pt-BR" sz="2400" dirty="0" err="1"/>
              <a:t>decisão</a:t>
            </a:r>
            <a:r>
              <a:rPr lang="pt-BR" sz="2400" dirty="0"/>
              <a:t>;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/>
              <a:t>Linguagem clara, objetiva, de forma a ser </a:t>
            </a:r>
            <a:r>
              <a:rPr lang="pt-BR" sz="2400" dirty="0" err="1"/>
              <a:t>acessível</a:t>
            </a:r>
            <a:r>
              <a:rPr lang="pt-BR" sz="2400" dirty="0"/>
              <a:t> a todos os seus </a:t>
            </a:r>
            <a:r>
              <a:rPr lang="pt-BR" sz="2400" dirty="0" err="1"/>
              <a:t>públicos-alvo</a:t>
            </a:r>
            <a:r>
              <a:rPr lang="pt-BR" sz="2400" dirty="0"/>
              <a:t>. </a:t>
            </a:r>
          </a:p>
          <a:p>
            <a:endParaRPr lang="pt-BR" sz="2400" dirty="0"/>
          </a:p>
          <a:p>
            <a:r>
              <a:rPr lang="pt-BR" sz="2400" dirty="0"/>
              <a:t>Uso dos Resultados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/>
              <a:t>Resultados sejam efetivamente </a:t>
            </a:r>
            <a:r>
              <a:rPr lang="pt-BR" sz="2400" dirty="0" err="1"/>
              <a:t>úteis</a:t>
            </a:r>
            <a:r>
              <a:rPr lang="pt-BR" sz="2400" dirty="0"/>
              <a:t>.</a:t>
            </a:r>
          </a:p>
          <a:p>
            <a:pPr lvl="1"/>
            <a:endParaRPr lang="pt-BR" sz="2400" dirty="0"/>
          </a:p>
          <a:p>
            <a:r>
              <a:rPr lang="pt-BR" sz="2400" dirty="0"/>
              <a:t>Meta-avaliação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/>
              <a:t>Avaliar a </a:t>
            </a:r>
            <a:r>
              <a:rPr lang="pt-BR" sz="2400" dirty="0" err="1"/>
              <a:t>própria</a:t>
            </a:r>
            <a:r>
              <a:rPr lang="pt-BR" sz="2400" dirty="0"/>
              <a:t> </a:t>
            </a:r>
            <a:r>
              <a:rPr lang="pt-BR" sz="2400" dirty="0" err="1"/>
              <a:t>sistemática</a:t>
            </a:r>
            <a:r>
              <a:rPr lang="pt-BR" sz="2400" dirty="0"/>
              <a:t> de </a:t>
            </a:r>
            <a:r>
              <a:rPr lang="pt-BR" sz="2400" dirty="0" err="1"/>
              <a:t>avaliação</a:t>
            </a:r>
            <a:r>
              <a:rPr lang="pt-B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82096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64DE208-C282-E141-98E2-B51B132A2763}"/>
              </a:ext>
            </a:extLst>
          </p:cNvPr>
          <p:cNvSpPr/>
          <p:nvPr/>
        </p:nvSpPr>
        <p:spPr>
          <a:xfrm>
            <a:off x="755576" y="980728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Perguntas para a Capes </a:t>
            </a:r>
          </a:p>
          <a:p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Quais os </a:t>
            </a:r>
            <a:r>
              <a:rPr lang="pt-BR" sz="2400" dirty="0" err="1"/>
              <a:t>princípios</a:t>
            </a:r>
            <a:r>
              <a:rPr lang="pt-BR" sz="2400" dirty="0"/>
              <a:t> adotados pelo Programa para sua </a:t>
            </a:r>
            <a:r>
              <a:rPr lang="pt-BR" sz="2400" dirty="0" err="1"/>
              <a:t>autoavaliação</a:t>
            </a:r>
            <a:r>
              <a:rPr lang="pt-BR" sz="2400" dirty="0"/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Quais as metas do Programa a </a:t>
            </a:r>
            <a:r>
              <a:rPr lang="pt-BR" sz="2400" dirty="0" err="1"/>
              <a:t>médio</a:t>
            </a:r>
            <a:r>
              <a:rPr lang="pt-BR" sz="2400" dirty="0"/>
              <a:t> e longo prazos?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Como o processo da </a:t>
            </a:r>
            <a:r>
              <a:rPr lang="pt-BR" sz="2400" dirty="0" err="1"/>
              <a:t>autoavaliação</a:t>
            </a:r>
            <a:r>
              <a:rPr lang="pt-BR" sz="2400" dirty="0"/>
              <a:t> se pauta e contribui para o planejamento </a:t>
            </a:r>
            <a:r>
              <a:rPr lang="pt-BR" sz="2400" dirty="0" err="1"/>
              <a:t>estratégico</a:t>
            </a:r>
            <a:r>
              <a:rPr lang="pt-BR" sz="2400" dirty="0"/>
              <a:t> do PPG?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Há </a:t>
            </a:r>
            <a:r>
              <a:rPr lang="pt-BR" sz="2400" dirty="0" err="1"/>
              <a:t>articulação</a:t>
            </a:r>
            <a:r>
              <a:rPr lang="pt-BR" sz="2400" dirty="0"/>
              <a:t> da </a:t>
            </a:r>
            <a:r>
              <a:rPr lang="pt-BR" sz="2400" dirty="0" err="1"/>
              <a:t>autoavaliação</a:t>
            </a:r>
            <a:r>
              <a:rPr lang="pt-BR" sz="2400" dirty="0"/>
              <a:t> do Programa com a </a:t>
            </a:r>
            <a:r>
              <a:rPr lang="pt-BR" sz="2400" dirty="0" err="1"/>
              <a:t>avaliação</a:t>
            </a:r>
            <a:r>
              <a:rPr lang="pt-BR" sz="2400" dirty="0"/>
              <a:t> da </a:t>
            </a:r>
            <a:r>
              <a:rPr lang="pt-BR" sz="2400" dirty="0" err="1"/>
              <a:t>Instituição</a:t>
            </a:r>
            <a:r>
              <a:rPr lang="pt-BR" sz="2400" dirty="0"/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Como, do ponto de vista </a:t>
            </a:r>
            <a:r>
              <a:rPr lang="pt-BR" sz="2400" dirty="0" err="1"/>
              <a:t>metodológico</a:t>
            </a:r>
            <a:r>
              <a:rPr lang="pt-BR" sz="2400" dirty="0"/>
              <a:t>, a </a:t>
            </a:r>
            <a:r>
              <a:rPr lang="pt-BR" sz="2400" dirty="0" err="1"/>
              <a:t>autoavaliação</a:t>
            </a:r>
            <a:r>
              <a:rPr lang="pt-BR" sz="2400" dirty="0"/>
              <a:t> é desenvolvida? </a:t>
            </a:r>
          </a:p>
        </p:txBody>
      </p:sp>
    </p:spTree>
    <p:extLst>
      <p:ext uri="{BB962C8B-B14F-4D97-AF65-F5344CB8AC3E}">
        <p14:creationId xmlns:p14="http://schemas.microsoft.com/office/powerpoint/2010/main" val="3946233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64DE208-C282-E141-98E2-B51B132A2763}"/>
              </a:ext>
            </a:extLst>
          </p:cNvPr>
          <p:cNvSpPr/>
          <p:nvPr/>
        </p:nvSpPr>
        <p:spPr>
          <a:xfrm>
            <a:off x="755576" y="980728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Perguntas para a Capes </a:t>
            </a:r>
          </a:p>
          <a:p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Como </a:t>
            </a:r>
            <a:r>
              <a:rPr lang="pt-BR" sz="2400" dirty="0" err="1"/>
              <a:t>são</a:t>
            </a:r>
            <a:r>
              <a:rPr lang="pt-BR" sz="2400" dirty="0"/>
              <a:t> os mecanismos de envolvimento de </a:t>
            </a:r>
            <a:r>
              <a:rPr lang="pt-BR" sz="2400" dirty="0" err="1"/>
              <a:t>técnicos</a:t>
            </a:r>
            <a:r>
              <a:rPr lang="pt-BR" sz="2400" dirty="0"/>
              <a:t>, docentes e discentes?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Como o Programa avalia a aprendizagem do aluno?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Como o Programa avalia a </a:t>
            </a:r>
            <a:r>
              <a:rPr lang="pt-BR" sz="2400" dirty="0" err="1"/>
              <a:t>formação</a:t>
            </a:r>
            <a:r>
              <a:rPr lang="pt-BR" sz="2400" dirty="0"/>
              <a:t> continuada do professor?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Como o Programa avalia o desempenho do docente em sala e como orientador?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Como os resultados da </a:t>
            </a:r>
            <a:r>
              <a:rPr lang="pt-BR" sz="2400" dirty="0" err="1"/>
              <a:t>autoavaliação</a:t>
            </a:r>
            <a:r>
              <a:rPr lang="pt-BR" sz="2400" dirty="0"/>
              <a:t> </a:t>
            </a:r>
            <a:r>
              <a:rPr lang="pt-BR" sz="2400" dirty="0" err="1"/>
              <a:t>contribuíram</a:t>
            </a:r>
            <a:r>
              <a:rPr lang="pt-BR" sz="2400" dirty="0"/>
              <a:t> para melhorar o Programa? </a:t>
            </a:r>
          </a:p>
        </p:txBody>
      </p:sp>
    </p:spTree>
    <p:extLst>
      <p:ext uri="{BB962C8B-B14F-4D97-AF65-F5344CB8AC3E}">
        <p14:creationId xmlns:p14="http://schemas.microsoft.com/office/powerpoint/2010/main" val="3591586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73153BE-7F33-994C-8BA2-65789C0B9027}"/>
              </a:ext>
            </a:extLst>
          </p:cNvPr>
          <p:cNvSpPr/>
          <p:nvPr/>
        </p:nvSpPr>
        <p:spPr>
          <a:xfrm>
            <a:off x="683568" y="1024275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Perguntas para o programa </a:t>
            </a:r>
          </a:p>
          <a:p>
            <a:endParaRPr lang="pt-BR" sz="2000" dirty="0"/>
          </a:p>
          <a:p>
            <a:r>
              <a:rPr lang="pt-BR" sz="2000" b="1" dirty="0"/>
              <a:t>Sucesso do aluno </a:t>
            </a: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Quais os </a:t>
            </a:r>
            <a:r>
              <a:rPr lang="pt-BR" sz="2000" dirty="0" err="1"/>
              <a:t>parâmetros</a:t>
            </a:r>
            <a:r>
              <a:rPr lang="pt-BR" sz="2000" dirty="0"/>
              <a:t> de </a:t>
            </a:r>
            <a:r>
              <a:rPr lang="pt-BR" sz="2000" dirty="0" err="1"/>
              <a:t>avaliação</a:t>
            </a:r>
            <a:r>
              <a:rPr lang="pt-BR" sz="2000" dirty="0"/>
              <a:t> da qualidade para as teses e </a:t>
            </a:r>
            <a:r>
              <a:rPr lang="pt-BR" sz="2000" dirty="0" err="1"/>
              <a:t>dissertações</a:t>
            </a:r>
            <a:r>
              <a:rPr lang="pt-BR" sz="2000" dirty="0"/>
              <a:t> do Programa?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Como o Programa determina a aprendizagem do aluno?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Quais as </a:t>
            </a:r>
            <a:r>
              <a:rPr lang="pt-BR" sz="2000" dirty="0" err="1"/>
              <a:t>razões</a:t>
            </a:r>
            <a:r>
              <a:rPr lang="pt-BR" sz="2000" dirty="0"/>
              <a:t> da </a:t>
            </a:r>
            <a:r>
              <a:rPr lang="pt-BR" sz="2000" dirty="0" err="1"/>
              <a:t>evasão</a:t>
            </a:r>
            <a:r>
              <a:rPr lang="pt-BR" sz="2000" dirty="0"/>
              <a:t> discente?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r>
              <a:rPr lang="pt-BR" sz="2000" b="1" dirty="0"/>
              <a:t>Sucesso do professor e dos </a:t>
            </a:r>
            <a:r>
              <a:rPr lang="pt-BR" sz="2000" b="1" dirty="0" err="1"/>
              <a:t>técnicos</a:t>
            </a:r>
            <a:r>
              <a:rPr lang="pt-BR" sz="2000" b="1" dirty="0"/>
              <a:t> </a:t>
            </a: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Há </a:t>
            </a:r>
            <a:r>
              <a:rPr lang="pt-BR" sz="2000" dirty="0" err="1"/>
              <a:t>avaliação</a:t>
            </a:r>
            <a:r>
              <a:rPr lang="pt-BR" sz="2000" dirty="0"/>
              <a:t> da qualidade da </a:t>
            </a:r>
            <a:r>
              <a:rPr lang="pt-BR" sz="2000" dirty="0" err="1"/>
              <a:t>orientação</a:t>
            </a:r>
            <a:r>
              <a:rPr lang="pt-BR" sz="2000" dirty="0"/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Qual a </a:t>
            </a:r>
            <a:r>
              <a:rPr lang="pt-BR" sz="2000" dirty="0" err="1"/>
              <a:t>política</a:t>
            </a:r>
            <a:r>
              <a:rPr lang="pt-BR" sz="2000" dirty="0"/>
              <a:t> de </a:t>
            </a:r>
            <a:r>
              <a:rPr lang="pt-BR" sz="2000" dirty="0" err="1"/>
              <a:t>capacitação</a:t>
            </a:r>
            <a:r>
              <a:rPr lang="pt-BR" sz="2000" dirty="0"/>
              <a:t> docente e </a:t>
            </a:r>
            <a:r>
              <a:rPr lang="pt-BR" sz="2000" dirty="0" err="1"/>
              <a:t>técnica</a:t>
            </a:r>
            <a:r>
              <a:rPr lang="pt-BR" sz="2000" dirty="0"/>
              <a:t> do Programa? Ela é articulada com a </a:t>
            </a:r>
            <a:r>
              <a:rPr lang="pt-BR" sz="2000" dirty="0" err="1"/>
              <a:t>Instituição</a:t>
            </a:r>
            <a:r>
              <a:rPr lang="pt-BR" sz="2000" dirty="0"/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Qual a </a:t>
            </a:r>
            <a:r>
              <a:rPr lang="pt-BR" sz="2000" dirty="0" err="1"/>
              <a:t>definição</a:t>
            </a:r>
            <a:r>
              <a:rPr lang="pt-BR" sz="2000" dirty="0"/>
              <a:t> da qualidade do ensino?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Qual a </a:t>
            </a:r>
            <a:r>
              <a:rPr lang="pt-BR" sz="2000" dirty="0" err="1"/>
              <a:t>definição</a:t>
            </a:r>
            <a:r>
              <a:rPr lang="pt-BR" sz="2000" dirty="0"/>
              <a:t> da qualidade do apoio </a:t>
            </a:r>
            <a:r>
              <a:rPr lang="pt-BR" sz="2000" dirty="0" err="1"/>
              <a:t>técnico</a:t>
            </a:r>
            <a:r>
              <a:rPr lang="pt-BR" sz="20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202907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73153BE-7F33-994C-8BA2-65789C0B9027}"/>
              </a:ext>
            </a:extLst>
          </p:cNvPr>
          <p:cNvSpPr/>
          <p:nvPr/>
        </p:nvSpPr>
        <p:spPr>
          <a:xfrm>
            <a:off x="683568" y="980728"/>
            <a:ext cx="828092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Perguntas para o programa </a:t>
            </a:r>
          </a:p>
          <a:p>
            <a:endParaRPr lang="pt-BR" sz="2000" dirty="0"/>
          </a:p>
          <a:p>
            <a:r>
              <a:rPr lang="pt-BR" sz="2000" b="1" dirty="0"/>
              <a:t>Sucesso do Programa de maneira global </a:t>
            </a: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Quais as </a:t>
            </a:r>
            <a:r>
              <a:rPr lang="pt-BR" sz="2000" dirty="0" err="1"/>
              <a:t>ações</a:t>
            </a:r>
            <a:r>
              <a:rPr lang="pt-BR" sz="2000" dirty="0"/>
              <a:t> de acompanhamento de egressos?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Há organicidade no Programa? O Programa está pulverizado em termos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de pesquisa?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Como é avaliado o compromisso do Programa em </a:t>
            </a:r>
            <a:r>
              <a:rPr lang="pt-BR" sz="2000" dirty="0" err="1"/>
              <a:t>relação</a:t>
            </a:r>
            <a:r>
              <a:rPr lang="pt-BR" sz="2000" dirty="0"/>
              <a:t> à </a:t>
            </a:r>
            <a:r>
              <a:rPr lang="pt-BR" sz="2000" dirty="0" err="1"/>
              <a:t>inclusão</a:t>
            </a:r>
            <a:r>
              <a:rPr lang="pt-BR" sz="2000" dirty="0"/>
              <a:t> e à diversidade?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O Programa monitora o fluxo de </a:t>
            </a:r>
            <a:r>
              <a:rPr lang="pt-BR" sz="2000" dirty="0" err="1"/>
              <a:t>formação</a:t>
            </a:r>
            <a:r>
              <a:rPr lang="pt-BR" sz="2000" dirty="0"/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O Programa monitora as taxas de </a:t>
            </a:r>
            <a:r>
              <a:rPr lang="pt-BR" sz="2000" dirty="0" err="1"/>
              <a:t>conclusão</a:t>
            </a:r>
            <a:r>
              <a:rPr lang="pt-BR" sz="2000" dirty="0"/>
              <a:t> e </a:t>
            </a:r>
            <a:r>
              <a:rPr lang="pt-BR" sz="2000" dirty="0" err="1"/>
              <a:t>aprovação</a:t>
            </a:r>
            <a:r>
              <a:rPr lang="pt-BR" sz="2000" dirty="0"/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Há oferta de atividade extracurricular – e </a:t>
            </a:r>
            <a:r>
              <a:rPr lang="pt-BR" sz="2000" dirty="0" err="1"/>
              <a:t>política</a:t>
            </a:r>
            <a:r>
              <a:rPr lang="pt-BR" sz="2000" dirty="0"/>
              <a:t> de incentivo à </a:t>
            </a:r>
            <a:r>
              <a:rPr lang="pt-BR" sz="2000" dirty="0" err="1"/>
              <a:t>participação</a:t>
            </a:r>
            <a:r>
              <a:rPr lang="pt-BR" sz="2000" dirty="0"/>
              <a:t> </a:t>
            </a:r>
            <a:r>
              <a:rPr lang="pt-BR" sz="2000" dirty="0" err="1"/>
              <a:t>acadêmico-cientifico</a:t>
            </a:r>
            <a:r>
              <a:rPr lang="pt-BR" sz="2000" dirty="0"/>
              <a:t> dos alunos e professores?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Quais as </a:t>
            </a:r>
            <a:r>
              <a:rPr lang="pt-BR" sz="2000" dirty="0" err="1"/>
              <a:t>políticas</a:t>
            </a:r>
            <a:r>
              <a:rPr lang="pt-BR" sz="2000" dirty="0"/>
              <a:t> de </a:t>
            </a:r>
            <a:r>
              <a:rPr lang="pt-BR" sz="2000" dirty="0" err="1"/>
              <a:t>inovação</a:t>
            </a:r>
            <a:r>
              <a:rPr lang="pt-BR" sz="2000" dirty="0"/>
              <a:t> e seus resultados (amplo sentido)?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Quais as </a:t>
            </a:r>
            <a:r>
              <a:rPr lang="pt-BR" sz="2000" dirty="0" err="1"/>
              <a:t>políticas</a:t>
            </a:r>
            <a:r>
              <a:rPr lang="pt-BR" sz="2000" dirty="0"/>
              <a:t> de </a:t>
            </a:r>
            <a:r>
              <a:rPr lang="pt-BR" sz="2000" dirty="0" err="1"/>
              <a:t>internacionalização</a:t>
            </a:r>
            <a:r>
              <a:rPr lang="pt-BR" sz="2000" dirty="0"/>
              <a:t> e seus resultados?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Quais as </a:t>
            </a:r>
            <a:r>
              <a:rPr lang="pt-BR" sz="2000" dirty="0" err="1"/>
              <a:t>políticas</a:t>
            </a:r>
            <a:r>
              <a:rPr lang="pt-BR" sz="2000" dirty="0"/>
              <a:t> de </a:t>
            </a:r>
            <a:r>
              <a:rPr lang="pt-BR" sz="2000" dirty="0" err="1"/>
              <a:t>inclusão</a:t>
            </a:r>
            <a:r>
              <a:rPr lang="pt-BR" sz="2000" dirty="0"/>
              <a:t> social e seus resultados? </a:t>
            </a:r>
          </a:p>
        </p:txBody>
      </p:sp>
    </p:spTree>
    <p:extLst>
      <p:ext uri="{BB962C8B-B14F-4D97-AF65-F5344CB8AC3E}">
        <p14:creationId xmlns:p14="http://schemas.microsoft.com/office/powerpoint/2010/main" val="1318430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40CFE74-5922-334F-A9AC-B006F8D56A6F}"/>
              </a:ext>
            </a:extLst>
          </p:cNvPr>
          <p:cNvSpPr/>
          <p:nvPr/>
        </p:nvSpPr>
        <p:spPr>
          <a:xfrm>
            <a:off x="683568" y="1052736"/>
            <a:ext cx="84604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Na área de ADM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Coerência entre Áreas de concentração, Linhas de pesquisa e Produção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/>
              <a:t>Projetos também aderentes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Proposta de Identidade e impacto que gera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Critérios para 6 e 7 ainda não estabelecidos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Solidariedade 6 e 7 tem que ter</a:t>
            </a:r>
          </a:p>
          <a:p>
            <a:pPr marL="742950" lvl="1" indent="-285750">
              <a:buFontTx/>
              <a:buChar char="-"/>
            </a:pPr>
            <a:r>
              <a:rPr lang="pt-BR" dirty="0"/>
              <a:t>Repercussões do </a:t>
            </a:r>
            <a:r>
              <a:rPr lang="pt-BR" dirty="0" err="1"/>
              <a:t>Dinter</a:t>
            </a:r>
            <a:endParaRPr lang="pt-BR" dirty="0"/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Julgamento vai ser mais da consistência do discurso do que dos propósitos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/>
              <a:t>Auto-avaliação</a:t>
            </a:r>
            <a:r>
              <a:rPr lang="pt-BR" dirty="0"/>
              <a:t> é sua resposta para os problemas que você identifica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0203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B59F909-2BA7-6A48-A581-A4B746D8E8DA}"/>
              </a:ext>
            </a:extLst>
          </p:cNvPr>
          <p:cNvSpPr/>
          <p:nvPr/>
        </p:nvSpPr>
        <p:spPr>
          <a:xfrm>
            <a:off x="755576" y="980728"/>
            <a:ext cx="806489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Planejamento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do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Coppead</a:t>
            </a:r>
            <a:endParaRPr lang="en-US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Missão</a:t>
            </a:r>
            <a:endParaRPr lang="en-US" sz="2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Transformar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pessoas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pela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promoção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de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valores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e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geração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e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difusão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de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conhecimento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integrando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teoria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e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prática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em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gestão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para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melhorar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as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organizações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e 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sociedade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algn="ctr"/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Visão</a:t>
            </a:r>
            <a:endParaRPr lang="en-US" sz="2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Ser um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importante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hub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brasileiro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de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transformação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de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executivos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empreendedores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e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pesquisadores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sz="2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170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lh5.googleusercontent.com/L5l2LG9YAOZt7zJjy9TbDYDqk-565NkD53gQ3EkRxpjj1Zvj77ELAsNohQbHcGDJgGDnVJhYduUSK0G2kJH80MW1hYVyHAtTvImeEC_kNl9eibV3UzsQ6WbirkjWQzPKgxvfxpMo">
            <a:extLst>
              <a:ext uri="{FF2B5EF4-FFF2-40B4-BE49-F238E27FC236}">
                <a16:creationId xmlns:a16="http://schemas.microsoft.com/office/drawing/2014/main" id="{7D9BB071-D467-1546-9767-392481D6E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1225550"/>
            <a:ext cx="5524500" cy="440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700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65E1CE0-C5C4-6247-AF73-4F3B10883BD3}"/>
              </a:ext>
            </a:extLst>
          </p:cNvPr>
          <p:cNvSpPr txBox="1"/>
          <p:nvPr/>
        </p:nvSpPr>
        <p:spPr>
          <a:xfrm>
            <a:off x="683568" y="1395353"/>
            <a:ext cx="396044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Strengths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Professors that, as individuals, are hubs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Critical thinking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Brand reputation (for who already knows)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Alumni with sense of belonging and well positioned in the market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Ability to run international programs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Large network of international partner schools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Strong and participant centred classroom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Applied research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Research chairs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Basic financial security (UFRJ)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Freedom of Thought (UFRJ)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Location (Rio and </a:t>
            </a:r>
            <a:r>
              <a:rPr lang="en-GB" sz="1400" b="1" dirty="0" err="1">
                <a:solidFill>
                  <a:srgbClr val="0070C0"/>
                </a:solidFill>
              </a:rPr>
              <a:t>Fundão</a:t>
            </a:r>
            <a:r>
              <a:rPr lang="en-GB" sz="1400" b="1" dirty="0">
                <a:solidFill>
                  <a:srgbClr val="0070C0"/>
                </a:solidFill>
              </a:rPr>
              <a:t>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47DC074-9B91-D94A-9FBA-3CA712BC92FA}"/>
              </a:ext>
            </a:extLst>
          </p:cNvPr>
          <p:cNvSpPr txBox="1"/>
          <p:nvPr/>
        </p:nvSpPr>
        <p:spPr>
          <a:xfrm>
            <a:off x="4633612" y="1404750"/>
            <a:ext cx="37954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Weaknesses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Local brand, little awareness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Small Faculty, Small School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Internationalization of research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High regulated environment</a:t>
            </a:r>
          </a:p>
          <a:p>
            <a:endParaRPr lang="en-GB" sz="1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B1151AA-3955-2745-BB03-4B30B3A549CA}"/>
              </a:ext>
            </a:extLst>
          </p:cNvPr>
          <p:cNvSpPr txBox="1"/>
          <p:nvPr/>
        </p:nvSpPr>
        <p:spPr>
          <a:xfrm>
            <a:off x="701896" y="4653136"/>
            <a:ext cx="39604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Opportunities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Career changes, new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Use available content to deepen discussions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Regulatory Environment demanding PhDs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Need of strong brands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723788A-98FE-6B49-B082-CC07C6C11CAE}"/>
              </a:ext>
            </a:extLst>
          </p:cNvPr>
          <p:cNvSpPr txBox="1"/>
          <p:nvPr/>
        </p:nvSpPr>
        <p:spPr>
          <a:xfrm>
            <a:off x="4651940" y="4707721"/>
            <a:ext cx="37770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Threats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Loss of attractiveness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atin typeface="Arial Narrow" panose="020B0604020202020204" pitchFamily="34" charset="0"/>
              </a:rPr>
              <a:t>Acceleration of trivialization of a MBA</a:t>
            </a: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  <a:latin typeface="Arial Narrow" panose="020B0604020202020204" pitchFamily="34" charset="0"/>
              </a:rPr>
              <a:t>Increased International competition 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655268F-5134-BC4C-AB62-86C4B736513D}"/>
              </a:ext>
            </a:extLst>
          </p:cNvPr>
          <p:cNvSpPr txBox="1"/>
          <p:nvPr/>
        </p:nvSpPr>
        <p:spPr>
          <a:xfrm>
            <a:off x="557880" y="33265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/>
              <a:t>Seal</a:t>
            </a:r>
          </a:p>
        </p:txBody>
      </p:sp>
      <p:pic>
        <p:nvPicPr>
          <p:cNvPr id="11" name="Picture 2" descr="https://lh5.googleusercontent.com/L5l2LG9YAOZt7zJjy9TbDYDqk-565NkD53gQ3EkRxpjj1Zvj77ELAsNohQbHcGDJgGDnVJhYduUSK0G2kJH80MW1hYVyHAtTvImeEC_kNl9eibV3UzsQ6WbirkjWQzPKgxvfxpMo">
            <a:extLst>
              <a:ext uri="{FF2B5EF4-FFF2-40B4-BE49-F238E27FC236}">
                <a16:creationId xmlns:a16="http://schemas.microsoft.com/office/drawing/2014/main" id="{B140D201-AB1C-AD46-9C1E-4D57E9952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267" y="0"/>
            <a:ext cx="1094020" cy="87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024C8CB-C03E-CD47-9E5F-B19CBD8E8D8D}"/>
              </a:ext>
            </a:extLst>
          </p:cNvPr>
          <p:cNvSpPr/>
          <p:nvPr/>
        </p:nvSpPr>
        <p:spPr>
          <a:xfrm>
            <a:off x="1746285" y="508030"/>
            <a:ext cx="233427" cy="1846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44F294D-6E1C-E441-BD6A-0A76468B7BC0}"/>
              </a:ext>
            </a:extLst>
          </p:cNvPr>
          <p:cNvSpPr/>
          <p:nvPr/>
        </p:nvSpPr>
        <p:spPr>
          <a:xfrm>
            <a:off x="701896" y="1395353"/>
            <a:ext cx="3798096" cy="3109704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2B9788B-82A7-D846-9CCF-AB51B8461AA4}"/>
              </a:ext>
            </a:extLst>
          </p:cNvPr>
          <p:cNvSpPr/>
          <p:nvPr/>
        </p:nvSpPr>
        <p:spPr>
          <a:xfrm>
            <a:off x="4633612" y="1382573"/>
            <a:ext cx="3798096" cy="3109704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03FC2B8-B5C7-F841-9970-426C25AFCC2E}"/>
              </a:ext>
            </a:extLst>
          </p:cNvPr>
          <p:cNvSpPr/>
          <p:nvPr/>
        </p:nvSpPr>
        <p:spPr>
          <a:xfrm>
            <a:off x="4630939" y="4638510"/>
            <a:ext cx="3798096" cy="1526794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5F4A7A43-3800-5E4B-8B39-EDCCFEF09794}"/>
              </a:ext>
            </a:extLst>
          </p:cNvPr>
          <p:cNvSpPr/>
          <p:nvPr/>
        </p:nvSpPr>
        <p:spPr>
          <a:xfrm>
            <a:off x="683568" y="4630215"/>
            <a:ext cx="3798096" cy="1526794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199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65E1CE0-C5C4-6247-AF73-4F3B10883BD3}"/>
              </a:ext>
            </a:extLst>
          </p:cNvPr>
          <p:cNvSpPr txBox="1"/>
          <p:nvPr/>
        </p:nvSpPr>
        <p:spPr>
          <a:xfrm>
            <a:off x="737249" y="1395353"/>
            <a:ext cx="396044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/>
              <a:t>Strengths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Professors that, as individuals, are hubs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Critical thinking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Brand reputation (for who already knows)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Alumni with sense of belonging and well positioned in the market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Ability to run international programs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Large network of international partner schools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Strong and participant centred classroom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Applied research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Research chairs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Basic financial security (UFRJ)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Freedom of Thought (UFRJ)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47DC074-9B91-D94A-9FBA-3CA712BC92FA}"/>
              </a:ext>
            </a:extLst>
          </p:cNvPr>
          <p:cNvSpPr txBox="1"/>
          <p:nvPr/>
        </p:nvSpPr>
        <p:spPr>
          <a:xfrm>
            <a:off x="4687294" y="1404750"/>
            <a:ext cx="37090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Weaknesses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Local brand, little awareness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Small Faculty, Small School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Internationalization of research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High regulated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Location (Rio and </a:t>
            </a:r>
            <a:r>
              <a:rPr lang="en-GB" sz="1400" b="1" dirty="0" err="1">
                <a:solidFill>
                  <a:srgbClr val="0070C0"/>
                </a:solidFill>
              </a:rPr>
              <a:t>Fundão</a:t>
            </a:r>
            <a:r>
              <a:rPr lang="en-GB" sz="1400" b="1" dirty="0">
                <a:solidFill>
                  <a:srgbClr val="0070C0"/>
                </a:solidFill>
              </a:rPr>
              <a:t>) </a:t>
            </a:r>
          </a:p>
          <a:p>
            <a:endParaRPr lang="en-GB" sz="1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B1151AA-3955-2745-BB03-4B30B3A549CA}"/>
              </a:ext>
            </a:extLst>
          </p:cNvPr>
          <p:cNvSpPr txBox="1"/>
          <p:nvPr/>
        </p:nvSpPr>
        <p:spPr>
          <a:xfrm>
            <a:off x="748357" y="4493438"/>
            <a:ext cx="3960441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Opportunities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Career changes, new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Use available content to deepen discussions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Regulatory Environment demanding PhDs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Need of strong brands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723788A-98FE-6B49-B082-CC07C6C11CAE}"/>
              </a:ext>
            </a:extLst>
          </p:cNvPr>
          <p:cNvSpPr txBox="1"/>
          <p:nvPr/>
        </p:nvSpPr>
        <p:spPr>
          <a:xfrm>
            <a:off x="4705622" y="4493438"/>
            <a:ext cx="37090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Threats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Loss of attractiveness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atin typeface="Arial Narrow" panose="020B0604020202020204" pitchFamily="34" charset="0"/>
              </a:rPr>
              <a:t>Acceleration of trivialization of a MBA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Drop of public and private funding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sz="14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5E0DB88-D605-D74A-B8EA-81D6FB72A34A}"/>
              </a:ext>
            </a:extLst>
          </p:cNvPr>
          <p:cNvSpPr txBox="1"/>
          <p:nvPr/>
        </p:nvSpPr>
        <p:spPr>
          <a:xfrm>
            <a:off x="557880" y="332656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err="1"/>
              <a:t>Funding</a:t>
            </a:r>
            <a:endParaRPr lang="pt-BR"/>
          </a:p>
        </p:txBody>
      </p:sp>
      <p:pic>
        <p:nvPicPr>
          <p:cNvPr id="9" name="Picture 2" descr="https://lh5.googleusercontent.com/L5l2LG9YAOZt7zJjy9TbDYDqk-565NkD53gQ3EkRxpjj1Zvj77ELAsNohQbHcGDJgGDnVJhYduUSK0G2kJH80MW1hYVyHAtTvImeEC_kNl9eibV3UzsQ6WbirkjWQzPKgxvfxpMo">
            <a:extLst>
              <a:ext uri="{FF2B5EF4-FFF2-40B4-BE49-F238E27FC236}">
                <a16:creationId xmlns:a16="http://schemas.microsoft.com/office/drawing/2014/main" id="{B6F91D5C-389B-4243-915A-48DD70FD1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740" y="0"/>
            <a:ext cx="1094020" cy="87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A91F924D-9D21-754F-BD93-83D07A922F06}"/>
              </a:ext>
            </a:extLst>
          </p:cNvPr>
          <p:cNvSpPr/>
          <p:nvPr/>
        </p:nvSpPr>
        <p:spPr>
          <a:xfrm>
            <a:off x="1594121" y="508030"/>
            <a:ext cx="233427" cy="1846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16E99C5-522C-7741-87BD-563CAF2E05DE}"/>
              </a:ext>
            </a:extLst>
          </p:cNvPr>
          <p:cNvSpPr/>
          <p:nvPr/>
        </p:nvSpPr>
        <p:spPr>
          <a:xfrm>
            <a:off x="701896" y="1395353"/>
            <a:ext cx="3798096" cy="2893100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F83E885-AE77-8F49-B067-58F6C43CADEC}"/>
              </a:ext>
            </a:extLst>
          </p:cNvPr>
          <p:cNvSpPr/>
          <p:nvPr/>
        </p:nvSpPr>
        <p:spPr>
          <a:xfrm>
            <a:off x="4633612" y="1382573"/>
            <a:ext cx="3798096" cy="2893100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71D4D93-0D26-FE43-916A-55998BEFC4CC}"/>
              </a:ext>
            </a:extLst>
          </p:cNvPr>
          <p:cNvSpPr/>
          <p:nvPr/>
        </p:nvSpPr>
        <p:spPr>
          <a:xfrm>
            <a:off x="4630939" y="4422486"/>
            <a:ext cx="3798096" cy="1526794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1C9E6F7-57DE-1143-9AE3-6CF83CD3FA9D}"/>
              </a:ext>
            </a:extLst>
          </p:cNvPr>
          <p:cNvSpPr/>
          <p:nvPr/>
        </p:nvSpPr>
        <p:spPr>
          <a:xfrm>
            <a:off x="730029" y="4413492"/>
            <a:ext cx="3798096" cy="1526794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48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07A6B83-06BA-AD48-AABF-E0803469B715}"/>
              </a:ext>
            </a:extLst>
          </p:cNvPr>
          <p:cNvSpPr/>
          <p:nvPr/>
        </p:nvSpPr>
        <p:spPr>
          <a:xfrm>
            <a:off x="2195736" y="28529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hlinkClick r:id="rId2"/>
              </a:rPr>
              <a:t>https://www.capes.gov.br/images/novo_portal/documentos/DAV/avaliacao/10062019_Autoavaliação-de-Programas-de-Pós-Graduação.pdf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1695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65E1CE0-C5C4-6247-AF73-4F3B10883BD3}"/>
              </a:ext>
            </a:extLst>
          </p:cNvPr>
          <p:cNvSpPr txBox="1"/>
          <p:nvPr/>
        </p:nvSpPr>
        <p:spPr>
          <a:xfrm>
            <a:off x="809257" y="1412776"/>
            <a:ext cx="396044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Strengths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Professors that, as individuals, are hubs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Critical thinking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Brand reputation (for who already knows)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Alumni with sense of belonging and well positioned in the market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Ability to run international programs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Large network of international partner schools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Strong and participant centred classroom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Applied research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Research chairs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Basic financial security (UFRJ)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Freedom of Thought (UFRJ)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47DC074-9B91-D94A-9FBA-3CA712BC92FA}"/>
              </a:ext>
            </a:extLst>
          </p:cNvPr>
          <p:cNvSpPr txBox="1"/>
          <p:nvPr/>
        </p:nvSpPr>
        <p:spPr>
          <a:xfrm>
            <a:off x="4716016" y="1422173"/>
            <a:ext cx="41737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Weaknesses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Local brand, little awareness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Small Faculty, Small School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High regulated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Internationalization of research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Lack of experience with digital platforms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Lack of coaching and mentoring capabilities </a:t>
            </a:r>
          </a:p>
          <a:p>
            <a:endParaRPr lang="en-GB" sz="1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B1151AA-3955-2745-BB03-4B30B3A549CA}"/>
              </a:ext>
            </a:extLst>
          </p:cNvPr>
          <p:cNvSpPr txBox="1"/>
          <p:nvPr/>
        </p:nvSpPr>
        <p:spPr>
          <a:xfrm>
            <a:off x="827585" y="4421430"/>
            <a:ext cx="39604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Opportunities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Career changes, new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Use available content to deepen discussions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Being a student partner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723788A-98FE-6B49-B082-CC07C6C11CAE}"/>
              </a:ext>
            </a:extLst>
          </p:cNvPr>
          <p:cNvSpPr txBox="1"/>
          <p:nvPr/>
        </p:nvSpPr>
        <p:spPr>
          <a:xfrm>
            <a:off x="4734344" y="4421430"/>
            <a:ext cx="44028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Threats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Loss of attractiveness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atin typeface="Arial Narrow" panose="020B0604020202020204" pitchFamily="34" charset="0"/>
              </a:rPr>
              <a:t>Acceleration of trivialization of a MBA</a:t>
            </a: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International competition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Drop of public and private funding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  <a:latin typeface="Arial Narrow" panose="020B0604020202020204" pitchFamily="34" charset="0"/>
              </a:rPr>
              <a:t>Formal courses perceived as irrelevant, loss of curator and certification value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  <a:latin typeface="Arial Narrow" panose="020B0604020202020204" pitchFamily="34" charset="0"/>
              </a:rPr>
              <a:t>Online Platforms and Contents </a:t>
            </a:r>
            <a:endParaRPr lang="en-GB" sz="1400" b="1" dirty="0">
              <a:solidFill>
                <a:srgbClr val="0070C0"/>
              </a:solidFill>
              <a:latin typeface="-webkit-standard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C27B624-66C4-A143-BB1B-20206C99CAD1}"/>
              </a:ext>
            </a:extLst>
          </p:cNvPr>
          <p:cNvSpPr txBox="1"/>
          <p:nvPr/>
        </p:nvSpPr>
        <p:spPr>
          <a:xfrm>
            <a:off x="557880" y="332656"/>
            <a:ext cx="118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err="1"/>
              <a:t>Innovation</a:t>
            </a:r>
            <a:endParaRPr lang="pt-BR"/>
          </a:p>
        </p:txBody>
      </p:sp>
      <p:pic>
        <p:nvPicPr>
          <p:cNvPr id="9" name="Picture 2" descr="https://lh5.googleusercontent.com/L5l2LG9YAOZt7zJjy9TbDYDqk-565NkD53gQ3EkRxpjj1Zvj77ELAsNohQbHcGDJgGDnVJhYduUSK0G2kJH80MW1hYVyHAtTvImeEC_kNl9eibV3UzsQ6WbirkjWQzPKgxvfxpMo">
            <a:extLst>
              <a:ext uri="{FF2B5EF4-FFF2-40B4-BE49-F238E27FC236}">
                <a16:creationId xmlns:a16="http://schemas.microsoft.com/office/drawing/2014/main" id="{A3D97402-0F01-4948-8061-52C418B50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0"/>
            <a:ext cx="1094020" cy="87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EC9B709C-7DA2-444E-BE25-8D8953311BED}"/>
              </a:ext>
            </a:extLst>
          </p:cNvPr>
          <p:cNvSpPr/>
          <p:nvPr/>
        </p:nvSpPr>
        <p:spPr>
          <a:xfrm>
            <a:off x="1763688" y="188640"/>
            <a:ext cx="233427" cy="1846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EB831A5B-C2EA-CE42-8895-9CD863B855ED}"/>
              </a:ext>
            </a:extLst>
          </p:cNvPr>
          <p:cNvSpPr/>
          <p:nvPr/>
        </p:nvSpPr>
        <p:spPr>
          <a:xfrm>
            <a:off x="4633612" y="1382573"/>
            <a:ext cx="4258868" cy="2893100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C363924F-2D6E-3B4D-AA02-BE64A4DCA8B8}"/>
              </a:ext>
            </a:extLst>
          </p:cNvPr>
          <p:cNvSpPr/>
          <p:nvPr/>
        </p:nvSpPr>
        <p:spPr>
          <a:xfrm>
            <a:off x="4630939" y="4422485"/>
            <a:ext cx="4258868" cy="1767897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D1649E93-7F3A-5146-A272-B006A064CA3B}"/>
              </a:ext>
            </a:extLst>
          </p:cNvPr>
          <p:cNvSpPr/>
          <p:nvPr/>
        </p:nvSpPr>
        <p:spPr>
          <a:xfrm>
            <a:off x="730029" y="4413491"/>
            <a:ext cx="3798096" cy="1767897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AE91662E-8C8B-7643-9B32-6468BFF72173}"/>
              </a:ext>
            </a:extLst>
          </p:cNvPr>
          <p:cNvSpPr/>
          <p:nvPr/>
        </p:nvSpPr>
        <p:spPr>
          <a:xfrm>
            <a:off x="701896" y="1395353"/>
            <a:ext cx="3798096" cy="2893100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461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65E1CE0-C5C4-6247-AF73-4F3B10883BD3}"/>
              </a:ext>
            </a:extLst>
          </p:cNvPr>
          <p:cNvSpPr txBox="1"/>
          <p:nvPr/>
        </p:nvSpPr>
        <p:spPr>
          <a:xfrm>
            <a:off x="737249" y="1398835"/>
            <a:ext cx="396044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/>
              <a:t>Strengths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Professors that, as individuals, are hubs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Critical thinking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Brand reputation (for who already knows)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Alumni with sense of belonging and well positioned in the market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Ability to run international programs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Large network of international partner schools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Strong and participant centred classroom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Applied research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Research chairs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Basic financial security (UFRJ)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/>
              <a:t>Freedom of Thought (UFRJ)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47DC074-9B91-D94A-9FBA-3CA712BC92FA}"/>
              </a:ext>
            </a:extLst>
          </p:cNvPr>
          <p:cNvSpPr txBox="1"/>
          <p:nvPr/>
        </p:nvSpPr>
        <p:spPr>
          <a:xfrm>
            <a:off x="4687294" y="1408232"/>
            <a:ext cx="42025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Weaknesses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Local brand, little awareness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Small Faculty, Small School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High regulated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Internationalization of research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Lack of experience with digital platforms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Lack of coaching and mentoring capabilities </a:t>
            </a:r>
          </a:p>
          <a:p>
            <a:endParaRPr lang="en-GB" sz="1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B1151AA-3955-2745-BB03-4B30B3A549CA}"/>
              </a:ext>
            </a:extLst>
          </p:cNvPr>
          <p:cNvSpPr txBox="1"/>
          <p:nvPr/>
        </p:nvSpPr>
        <p:spPr>
          <a:xfrm>
            <a:off x="755577" y="4423171"/>
            <a:ext cx="39604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Opportunities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Career changes, new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Use available content to deepen discussions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Being a student partner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723788A-98FE-6B49-B082-CC07C6C11CAE}"/>
              </a:ext>
            </a:extLst>
          </p:cNvPr>
          <p:cNvSpPr txBox="1"/>
          <p:nvPr/>
        </p:nvSpPr>
        <p:spPr>
          <a:xfrm>
            <a:off x="4705622" y="4423171"/>
            <a:ext cx="41841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Threats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Loss of attractiveness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atin typeface="Arial Narrow" panose="020B0604020202020204" pitchFamily="34" charset="0"/>
              </a:rPr>
              <a:t>Acceleration of trivialization of a MBA</a:t>
            </a: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</a:rPr>
              <a:t>International competition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  <a:latin typeface="Arial Narrow" panose="020B0604020202020204" pitchFamily="34" charset="0"/>
              </a:rPr>
              <a:t>Formal courses perceived as irrelevant, loss of curator and certification value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  <a:latin typeface="Arial Narrow" panose="020B0604020202020204" pitchFamily="34" charset="0"/>
              </a:rPr>
              <a:t>Increased International competition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70C0"/>
                </a:solidFill>
                <a:latin typeface="Arial Narrow" panose="020B0604020202020204" pitchFamily="34" charset="0"/>
              </a:rPr>
              <a:t>Online Platforms and Contents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1C25CF-4B9B-1E4D-86B3-6AF25C630CB8}"/>
              </a:ext>
            </a:extLst>
          </p:cNvPr>
          <p:cNvSpPr txBox="1"/>
          <p:nvPr/>
        </p:nvSpPr>
        <p:spPr>
          <a:xfrm>
            <a:off x="557880" y="332656"/>
            <a:ext cx="93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err="1"/>
              <a:t>Content</a:t>
            </a:r>
            <a:endParaRPr lang="pt-BR"/>
          </a:p>
        </p:txBody>
      </p:sp>
      <p:pic>
        <p:nvPicPr>
          <p:cNvPr id="9" name="Picture 2" descr="https://lh5.googleusercontent.com/L5l2LG9YAOZt7zJjy9TbDYDqk-565NkD53gQ3EkRxpjj1Zvj77ELAsNohQbHcGDJgGDnVJhYduUSK0G2kJH80MW1hYVyHAtTvImeEC_kNl9eibV3UzsQ6WbirkjWQzPKgxvfxpMo">
            <a:extLst>
              <a:ext uri="{FF2B5EF4-FFF2-40B4-BE49-F238E27FC236}">
                <a16:creationId xmlns:a16="http://schemas.microsoft.com/office/drawing/2014/main" id="{33A6E01D-040E-D045-8286-1F1868888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0"/>
            <a:ext cx="1094020" cy="87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1B8FFDDC-FF41-374D-A267-CD7AE750A330}"/>
              </a:ext>
            </a:extLst>
          </p:cNvPr>
          <p:cNvSpPr/>
          <p:nvPr/>
        </p:nvSpPr>
        <p:spPr>
          <a:xfrm>
            <a:off x="2178333" y="209493"/>
            <a:ext cx="233427" cy="1846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1F68118-CE3C-EF45-9F51-EB53EA1FB841}"/>
              </a:ext>
            </a:extLst>
          </p:cNvPr>
          <p:cNvSpPr/>
          <p:nvPr/>
        </p:nvSpPr>
        <p:spPr>
          <a:xfrm>
            <a:off x="4633612" y="1382573"/>
            <a:ext cx="4258868" cy="2893100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88FD8896-D347-2B4D-A911-10C0059F5AE0}"/>
              </a:ext>
            </a:extLst>
          </p:cNvPr>
          <p:cNvSpPr/>
          <p:nvPr/>
        </p:nvSpPr>
        <p:spPr>
          <a:xfrm>
            <a:off x="4630939" y="4422485"/>
            <a:ext cx="4258868" cy="1767897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3806E940-A489-BD45-8A74-B96C17B6E4D6}"/>
              </a:ext>
            </a:extLst>
          </p:cNvPr>
          <p:cNvSpPr/>
          <p:nvPr/>
        </p:nvSpPr>
        <p:spPr>
          <a:xfrm>
            <a:off x="730029" y="4413491"/>
            <a:ext cx="3798096" cy="1767897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DBB49C7B-CDF2-9440-85C1-109E9D619FC0}"/>
              </a:ext>
            </a:extLst>
          </p:cNvPr>
          <p:cNvSpPr/>
          <p:nvPr/>
        </p:nvSpPr>
        <p:spPr>
          <a:xfrm>
            <a:off x="701896" y="1395353"/>
            <a:ext cx="3798096" cy="2893100"/>
          </a:xfrm>
          <a:prstGeom prst="rect">
            <a:avLst/>
          </a:prstGeom>
          <a:noFill/>
          <a:ln w="9525">
            <a:solidFill>
              <a:srgbClr val="7F7F7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254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6951F2-9174-6B4F-BBE9-014F8D247437}"/>
              </a:ext>
            </a:extLst>
          </p:cNvPr>
          <p:cNvSpPr/>
          <p:nvPr/>
        </p:nvSpPr>
        <p:spPr>
          <a:xfrm>
            <a:off x="683568" y="980728"/>
            <a:ext cx="5814392" cy="519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 algn="just">
              <a:lnSpc>
                <a:spcPct val="150000"/>
              </a:lnSpc>
            </a:pPr>
            <a:r>
              <a:rPr lang="pt-BR" sz="2800" dirty="0" err="1">
                <a:solidFill>
                  <a:srgbClr val="000000"/>
                </a:solidFill>
                <a:latin typeface="Arial Narrow" panose="020B0604020202020204" pitchFamily="34" charset="0"/>
              </a:rPr>
              <a:t>Vectors</a:t>
            </a:r>
            <a:endParaRPr lang="pt-BR" sz="2800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indent="-228600" algn="just">
              <a:lnSpc>
                <a:spcPct val="150000"/>
              </a:lnSpc>
            </a:pPr>
            <a:r>
              <a:rPr lang="pt-BR" sz="2800" dirty="0">
                <a:solidFill>
                  <a:srgbClr val="000000"/>
                </a:solidFill>
                <a:latin typeface="Arial Narrow" panose="020B0604020202020204" pitchFamily="34" charset="0"/>
              </a:rPr>
              <a:t>1.</a:t>
            </a:r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    </a:t>
            </a:r>
            <a:r>
              <a:rPr lang="pt-BR" sz="2800" dirty="0">
                <a:solidFill>
                  <a:srgbClr val="000000"/>
                </a:solidFill>
                <a:latin typeface="Arial Narrow" panose="020B0604020202020204" pitchFamily="34" charset="0"/>
              </a:rPr>
              <a:t>Portfolio </a:t>
            </a:r>
            <a:r>
              <a:rPr lang="pt-BR" sz="2800" dirty="0" err="1">
                <a:solidFill>
                  <a:srgbClr val="000000"/>
                </a:solidFill>
                <a:latin typeface="Arial Narrow" panose="020B0604020202020204" pitchFamily="34" charset="0"/>
              </a:rPr>
              <a:t>Innovation</a:t>
            </a:r>
            <a:endParaRPr lang="pt-BR" sz="2800" dirty="0">
              <a:solidFill>
                <a:srgbClr val="000000"/>
              </a:solidFill>
              <a:latin typeface="-webkit-standard"/>
            </a:endParaRPr>
          </a:p>
          <a:p>
            <a:pPr indent="-228600" algn="just">
              <a:lnSpc>
                <a:spcPct val="150000"/>
              </a:lnSpc>
            </a:pPr>
            <a:r>
              <a:rPr lang="pt-BR" sz="2800" dirty="0">
                <a:solidFill>
                  <a:srgbClr val="000000"/>
                </a:solidFill>
                <a:latin typeface="Arial Narrow" panose="020B0604020202020204" pitchFamily="34" charset="0"/>
              </a:rPr>
              <a:t>2.</a:t>
            </a:r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    </a:t>
            </a:r>
            <a:r>
              <a:rPr lang="pt-BR" sz="2800" dirty="0" err="1">
                <a:solidFill>
                  <a:srgbClr val="000000"/>
                </a:solidFill>
                <a:latin typeface="Arial Narrow" panose="020B0604020202020204" pitchFamily="34" charset="0"/>
              </a:rPr>
              <a:t>Funding</a:t>
            </a:r>
            <a:r>
              <a:rPr lang="pt-BR" sz="2800" dirty="0">
                <a:solidFill>
                  <a:srgbClr val="000000"/>
                </a:solidFill>
                <a:latin typeface="Arial Narrow" panose="020B0604020202020204" pitchFamily="34" charset="0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Arial Narrow" panose="020B0604020202020204" pitchFamily="34" charset="0"/>
              </a:rPr>
              <a:t>and</a:t>
            </a:r>
            <a:r>
              <a:rPr lang="pt-BR" sz="2800" dirty="0">
                <a:solidFill>
                  <a:srgbClr val="000000"/>
                </a:solidFill>
                <a:latin typeface="Arial Narrow" panose="020B0604020202020204" pitchFamily="34" charset="0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Arial Narrow" panose="020B0604020202020204" pitchFamily="34" charset="0"/>
              </a:rPr>
              <a:t>Growth</a:t>
            </a:r>
            <a:endParaRPr lang="pt-BR" sz="2800" dirty="0">
              <a:solidFill>
                <a:srgbClr val="000000"/>
              </a:solidFill>
              <a:latin typeface="-webkit-standard"/>
            </a:endParaRPr>
          </a:p>
          <a:p>
            <a:pPr indent="-228600" algn="just">
              <a:lnSpc>
                <a:spcPct val="150000"/>
              </a:lnSpc>
            </a:pPr>
            <a:r>
              <a:rPr lang="pt-BR" sz="2800" dirty="0">
                <a:solidFill>
                  <a:srgbClr val="000000"/>
                </a:solidFill>
                <a:latin typeface="Arial Narrow" panose="020B0604020202020204" pitchFamily="34" charset="0"/>
              </a:rPr>
              <a:t>3.</a:t>
            </a:r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    </a:t>
            </a:r>
            <a:r>
              <a:rPr lang="pt-BR" sz="2800" dirty="0" err="1">
                <a:solidFill>
                  <a:srgbClr val="000000"/>
                </a:solidFill>
                <a:latin typeface="Arial Narrow" panose="020B0604020202020204" pitchFamily="34" charset="0"/>
              </a:rPr>
              <a:t>Internationalization</a:t>
            </a:r>
            <a:r>
              <a:rPr lang="pt-BR" sz="2800" dirty="0">
                <a:solidFill>
                  <a:srgbClr val="000000"/>
                </a:solidFill>
                <a:latin typeface="Arial Narrow" panose="020B0604020202020204" pitchFamily="34" charset="0"/>
              </a:rPr>
              <a:t> </a:t>
            </a:r>
          </a:p>
          <a:p>
            <a:pPr indent="-228600" algn="just">
              <a:lnSpc>
                <a:spcPct val="150000"/>
              </a:lnSpc>
            </a:pPr>
            <a:r>
              <a:rPr lang="pt-BR" sz="2800" dirty="0">
                <a:solidFill>
                  <a:srgbClr val="000000"/>
                </a:solidFill>
                <a:latin typeface="Arial Narrow" panose="020B0604020202020204" pitchFamily="34" charset="0"/>
              </a:rPr>
              <a:t>4.</a:t>
            </a:r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    </a:t>
            </a:r>
            <a:r>
              <a:rPr lang="pt-BR" sz="2800" dirty="0" err="1">
                <a:solidFill>
                  <a:srgbClr val="000000"/>
                </a:solidFill>
                <a:latin typeface="Arial Narrow" panose="020B0604020202020204" pitchFamily="34" charset="0"/>
              </a:rPr>
              <a:t>Alignment</a:t>
            </a:r>
            <a:r>
              <a:rPr lang="pt-BR" sz="2800" dirty="0">
                <a:solidFill>
                  <a:srgbClr val="000000"/>
                </a:solidFill>
                <a:latin typeface="Arial Narrow" panose="020B0604020202020204" pitchFamily="34" charset="0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Arial Narrow" panose="020B0604020202020204" pitchFamily="34" charset="0"/>
              </a:rPr>
              <a:t>and</a:t>
            </a:r>
            <a:r>
              <a:rPr lang="pt-BR" sz="2800" dirty="0">
                <a:solidFill>
                  <a:srgbClr val="000000"/>
                </a:solidFill>
                <a:latin typeface="Arial Narrow" panose="020B0604020202020204" pitchFamily="34" charset="0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Arial Narrow" panose="020B0604020202020204" pitchFamily="34" charset="0"/>
              </a:rPr>
              <a:t>Development</a:t>
            </a:r>
            <a:r>
              <a:rPr lang="pt-BR" sz="2800" dirty="0">
                <a:solidFill>
                  <a:srgbClr val="000000"/>
                </a:solidFill>
                <a:latin typeface="Arial Narrow" panose="020B0604020202020204" pitchFamily="34" charset="0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Arial Narrow" panose="020B0604020202020204" pitchFamily="34" charset="0"/>
              </a:rPr>
              <a:t>of</a:t>
            </a:r>
            <a:r>
              <a:rPr lang="pt-BR" sz="2800" dirty="0">
                <a:solidFill>
                  <a:srgbClr val="000000"/>
                </a:solidFill>
                <a:latin typeface="Arial Narrow" panose="020B0604020202020204" pitchFamily="34" charset="0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Arial Narrow" panose="020B0604020202020204" pitchFamily="34" charset="0"/>
              </a:rPr>
              <a:t>Faculty</a:t>
            </a:r>
            <a:endParaRPr lang="pt-BR" sz="2800" dirty="0">
              <a:solidFill>
                <a:srgbClr val="000000"/>
              </a:solidFill>
              <a:latin typeface="-webkit-standard"/>
            </a:endParaRPr>
          </a:p>
          <a:p>
            <a:pPr>
              <a:lnSpc>
                <a:spcPct val="150000"/>
              </a:lnSpc>
            </a:pPr>
            <a:r>
              <a:rPr lang="pt-BR" sz="2800" dirty="0">
                <a:solidFill>
                  <a:srgbClr val="000000"/>
                </a:solidFill>
                <a:latin typeface="Arial Narrow" panose="020B0604020202020204" pitchFamily="34" charset="0"/>
              </a:rPr>
              <a:t>5.</a:t>
            </a:r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    </a:t>
            </a:r>
            <a:r>
              <a:rPr lang="pt-BR" sz="2800" dirty="0">
                <a:solidFill>
                  <a:srgbClr val="000000"/>
                </a:solidFill>
                <a:latin typeface="Arial Narrow" panose="020B0604020202020204" pitchFamily="34" charset="0"/>
              </a:rPr>
              <a:t>Branding</a:t>
            </a:r>
          </a:p>
          <a:p>
            <a:pPr>
              <a:lnSpc>
                <a:spcPct val="150000"/>
              </a:lnSpc>
            </a:pPr>
            <a:endParaRPr lang="pt-BR" sz="2800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049137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C2B926C-8337-BB43-8707-CB92DFBC78D3}"/>
              </a:ext>
            </a:extLst>
          </p:cNvPr>
          <p:cNvSpPr txBox="1"/>
          <p:nvPr/>
        </p:nvSpPr>
        <p:spPr>
          <a:xfrm>
            <a:off x="3259412" y="836712"/>
            <a:ext cx="8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2019            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397FC7D3-5EC7-894B-AC2B-85F8AA3BF3A2}"/>
              </a:ext>
            </a:extLst>
          </p:cNvPr>
          <p:cNvSpPr/>
          <p:nvPr/>
        </p:nvSpPr>
        <p:spPr>
          <a:xfrm>
            <a:off x="4572501" y="836712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/>
              <a:t>2020</a:t>
            </a:r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D82BF12-E46C-024B-834C-898922C6A6DE}"/>
              </a:ext>
            </a:extLst>
          </p:cNvPr>
          <p:cNvSpPr/>
          <p:nvPr/>
        </p:nvSpPr>
        <p:spPr>
          <a:xfrm>
            <a:off x="5828388" y="836712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/>
              <a:t>2021</a:t>
            </a:r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44D9F0B-FE71-9544-8133-C052C672FFEA}"/>
              </a:ext>
            </a:extLst>
          </p:cNvPr>
          <p:cNvSpPr/>
          <p:nvPr/>
        </p:nvSpPr>
        <p:spPr>
          <a:xfrm>
            <a:off x="7020773" y="836712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/>
              <a:t>2022</a:t>
            </a:r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B2A32FA-19B0-9144-BD09-41E4400509BF}"/>
              </a:ext>
            </a:extLst>
          </p:cNvPr>
          <p:cNvSpPr/>
          <p:nvPr/>
        </p:nvSpPr>
        <p:spPr>
          <a:xfrm>
            <a:off x="8264812" y="836712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/>
              <a:t>2023</a:t>
            </a:r>
            <a:endParaRPr lang="pt-BR"/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610AC2F9-C409-B848-AF92-70494FF06C42}"/>
              </a:ext>
            </a:extLst>
          </p:cNvPr>
          <p:cNvCxnSpPr>
            <a:cxnSpLocks/>
          </p:cNvCxnSpPr>
          <p:nvPr/>
        </p:nvCxnSpPr>
        <p:spPr>
          <a:xfrm>
            <a:off x="4656672" y="1832630"/>
            <a:ext cx="2110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>
            <a:extLst>
              <a:ext uri="{FF2B5EF4-FFF2-40B4-BE49-F238E27FC236}">
                <a16:creationId xmlns:a16="http://schemas.microsoft.com/office/drawing/2014/main" id="{23C294CB-1C21-5343-BE11-9EE5ADBE7B32}"/>
              </a:ext>
            </a:extLst>
          </p:cNvPr>
          <p:cNvSpPr/>
          <p:nvPr/>
        </p:nvSpPr>
        <p:spPr>
          <a:xfrm>
            <a:off x="4555501" y="1494076"/>
            <a:ext cx="16194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+20% ABS Papers</a:t>
            </a:r>
            <a:endParaRPr lang="pt-BR" sz="1600"/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ED39E265-E8AB-054B-A656-352C3616F183}"/>
              </a:ext>
            </a:extLst>
          </p:cNvPr>
          <p:cNvCxnSpPr>
            <a:cxnSpLocks/>
          </p:cNvCxnSpPr>
          <p:nvPr/>
        </p:nvCxnSpPr>
        <p:spPr>
          <a:xfrm>
            <a:off x="6852765" y="1832630"/>
            <a:ext cx="20647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>
            <a:extLst>
              <a:ext uri="{FF2B5EF4-FFF2-40B4-BE49-F238E27FC236}">
                <a16:creationId xmlns:a16="http://schemas.microsoft.com/office/drawing/2014/main" id="{CF6BC625-F2F5-FC46-BB22-1C328125ECED}"/>
              </a:ext>
            </a:extLst>
          </p:cNvPr>
          <p:cNvSpPr/>
          <p:nvPr/>
        </p:nvSpPr>
        <p:spPr>
          <a:xfrm>
            <a:off x="780329" y="2413337"/>
            <a:ext cx="21542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Aft>
                <a:spcPts val="0"/>
              </a:spcAft>
            </a:pPr>
            <a:r>
              <a:rPr lang="en-GB" ker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Internationalisation of Research</a:t>
            </a:r>
            <a:endParaRPr lang="pt-BR" ker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D85493E-453B-0F48-B2D9-9071F58AAD94}"/>
              </a:ext>
            </a:extLst>
          </p:cNvPr>
          <p:cNvSpPr/>
          <p:nvPr/>
        </p:nvSpPr>
        <p:spPr>
          <a:xfrm>
            <a:off x="6751594" y="1494076"/>
            <a:ext cx="18449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+20% ABS Papers </a:t>
            </a:r>
            <a:endParaRPr lang="pt-BR" sz="1600"/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ECF77FF7-F566-1841-AD5A-487B64405324}"/>
              </a:ext>
            </a:extLst>
          </p:cNvPr>
          <p:cNvCxnSpPr>
            <a:cxnSpLocks/>
          </p:cNvCxnSpPr>
          <p:nvPr/>
        </p:nvCxnSpPr>
        <p:spPr>
          <a:xfrm>
            <a:off x="3088014" y="2276872"/>
            <a:ext cx="58295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>
            <a:extLst>
              <a:ext uri="{FF2B5EF4-FFF2-40B4-BE49-F238E27FC236}">
                <a16:creationId xmlns:a16="http://schemas.microsoft.com/office/drawing/2014/main" id="{E5C13D26-23E2-0840-8B94-BEAA8790E149}"/>
              </a:ext>
            </a:extLst>
          </p:cNvPr>
          <p:cNvSpPr/>
          <p:nvPr/>
        </p:nvSpPr>
        <p:spPr>
          <a:xfrm>
            <a:off x="3088014" y="1947610"/>
            <a:ext cx="51767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At least, 5 research projects with international faculty</a:t>
            </a:r>
            <a:endParaRPr lang="pt-BR" sz="160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091F855-0BAC-594E-904C-95710FEF9CC5}"/>
              </a:ext>
            </a:extLst>
          </p:cNvPr>
          <p:cNvSpPr/>
          <p:nvPr/>
        </p:nvSpPr>
        <p:spPr>
          <a:xfrm>
            <a:off x="0" y="4998110"/>
            <a:ext cx="2891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Aft>
                <a:spcPts val="0"/>
              </a:spcAft>
            </a:pPr>
            <a:r>
              <a:rPr lang="en-GB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New Dual Degree Program</a:t>
            </a:r>
            <a:endParaRPr lang="pt-BR" kern="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8F51D3D6-FF6F-2043-9A09-0E7E61CC14E1}"/>
              </a:ext>
            </a:extLst>
          </p:cNvPr>
          <p:cNvCxnSpPr>
            <a:cxnSpLocks/>
          </p:cNvCxnSpPr>
          <p:nvPr/>
        </p:nvCxnSpPr>
        <p:spPr>
          <a:xfrm>
            <a:off x="4656672" y="5352053"/>
            <a:ext cx="2110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>
            <a:extLst>
              <a:ext uri="{FF2B5EF4-FFF2-40B4-BE49-F238E27FC236}">
                <a16:creationId xmlns:a16="http://schemas.microsoft.com/office/drawing/2014/main" id="{2950142D-78CD-F945-B48F-9B4BA8741F8A}"/>
              </a:ext>
            </a:extLst>
          </p:cNvPr>
          <p:cNvSpPr/>
          <p:nvPr/>
        </p:nvSpPr>
        <p:spPr>
          <a:xfrm>
            <a:off x="4555501" y="5013499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anose="020F0502020204030204" pitchFamily="34" charset="0"/>
              </a:rPr>
              <a:t>1 FT MBA</a:t>
            </a:r>
            <a:endParaRPr lang="pt-BR" sz="160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A2452301-69BA-794D-BED5-5AFE2AE68148}"/>
              </a:ext>
            </a:extLst>
          </p:cNvPr>
          <p:cNvSpPr/>
          <p:nvPr/>
        </p:nvSpPr>
        <p:spPr>
          <a:xfrm>
            <a:off x="84638" y="5509681"/>
            <a:ext cx="2849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err="1">
                <a:latin typeface="+mj-lt"/>
              </a:rPr>
              <a:t>Review</a:t>
            </a:r>
            <a:r>
              <a:rPr lang="pt-BR">
                <a:latin typeface="+mj-lt"/>
              </a:rPr>
              <a:t> </a:t>
            </a:r>
            <a:r>
              <a:rPr lang="pt-BR" err="1">
                <a:latin typeface="+mj-lt"/>
              </a:rPr>
              <a:t>our</a:t>
            </a:r>
            <a:r>
              <a:rPr lang="pt-BR">
                <a:latin typeface="+mj-lt"/>
              </a:rPr>
              <a:t> </a:t>
            </a:r>
            <a:r>
              <a:rPr lang="pt-BR" err="1">
                <a:latin typeface="+mj-lt"/>
              </a:rPr>
              <a:t>international</a:t>
            </a:r>
            <a:r>
              <a:rPr lang="pt-BR">
                <a:latin typeface="+mj-lt"/>
              </a:rPr>
              <a:t> </a:t>
            </a:r>
            <a:r>
              <a:rPr lang="pt-BR" err="1">
                <a:latin typeface="+mj-lt"/>
              </a:rPr>
              <a:t>partnerships</a:t>
            </a:r>
            <a:r>
              <a:rPr lang="pt-BR">
                <a:latin typeface="+mj-lt"/>
              </a:rPr>
              <a:t> </a:t>
            </a:r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1D7BC808-3C64-5742-BCD9-992C931DFEE8}"/>
              </a:ext>
            </a:extLst>
          </p:cNvPr>
          <p:cNvCxnSpPr>
            <a:cxnSpLocks/>
          </p:cNvCxnSpPr>
          <p:nvPr/>
        </p:nvCxnSpPr>
        <p:spPr>
          <a:xfrm>
            <a:off x="2927290" y="5941729"/>
            <a:ext cx="5948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ângulo 26">
            <a:extLst>
              <a:ext uri="{FF2B5EF4-FFF2-40B4-BE49-F238E27FC236}">
                <a16:creationId xmlns:a16="http://schemas.microsoft.com/office/drawing/2014/main" id="{6A2EE529-A768-614A-B625-3F431346079E}"/>
              </a:ext>
            </a:extLst>
          </p:cNvPr>
          <p:cNvSpPr/>
          <p:nvPr/>
        </p:nvSpPr>
        <p:spPr>
          <a:xfrm>
            <a:off x="2927290" y="5594169"/>
            <a:ext cx="42875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 new projects with international partner schools</a:t>
            </a:r>
            <a:endParaRPr lang="pt-BR" sz="1600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9CF4337E-C61F-E048-863E-23857680F50A}"/>
              </a:ext>
            </a:extLst>
          </p:cNvPr>
          <p:cNvSpPr/>
          <p:nvPr/>
        </p:nvSpPr>
        <p:spPr>
          <a:xfrm>
            <a:off x="205146" y="6229761"/>
            <a:ext cx="2729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pt-BR" err="1">
                <a:latin typeface="+mj-lt"/>
              </a:rPr>
              <a:t>Consolidate</a:t>
            </a:r>
            <a:r>
              <a:rPr lang="pt-BR">
                <a:latin typeface="+mj-lt"/>
              </a:rPr>
              <a:t> </a:t>
            </a:r>
            <a:r>
              <a:rPr lang="pt-BR" err="1">
                <a:latin typeface="+mj-lt"/>
              </a:rPr>
              <a:t>international</a:t>
            </a:r>
            <a:r>
              <a:rPr lang="pt-BR">
                <a:latin typeface="+mj-lt"/>
              </a:rPr>
              <a:t> </a:t>
            </a:r>
            <a:r>
              <a:rPr lang="pt-BR" err="1">
                <a:latin typeface="+mj-lt"/>
              </a:rPr>
              <a:t>academic</a:t>
            </a:r>
            <a:r>
              <a:rPr lang="pt-BR">
                <a:latin typeface="+mj-lt"/>
              </a:rPr>
              <a:t> AB</a:t>
            </a:r>
          </a:p>
        </p:txBody>
      </p: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62E4236D-2879-C04A-8E57-B50C0F8BF3CA}"/>
              </a:ext>
            </a:extLst>
          </p:cNvPr>
          <p:cNvCxnSpPr>
            <a:cxnSpLocks/>
          </p:cNvCxnSpPr>
          <p:nvPr/>
        </p:nvCxnSpPr>
        <p:spPr>
          <a:xfrm>
            <a:off x="2934574" y="6516052"/>
            <a:ext cx="5948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ângulo 33">
            <a:extLst>
              <a:ext uri="{FF2B5EF4-FFF2-40B4-BE49-F238E27FC236}">
                <a16:creationId xmlns:a16="http://schemas.microsoft.com/office/drawing/2014/main" id="{66BBC43A-5056-ED4C-98B8-66D773C5C405}"/>
              </a:ext>
            </a:extLst>
          </p:cNvPr>
          <p:cNvSpPr/>
          <p:nvPr/>
        </p:nvSpPr>
        <p:spPr>
          <a:xfrm>
            <a:off x="-2736672" y="789186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buFont typeface="+mj-lt"/>
              <a:buAutoNum type="arabicPeriod"/>
            </a:pPr>
            <a:r>
              <a:rPr lang="pt-BR" dirty="0" err="1">
                <a:solidFill>
                  <a:srgbClr val="17375E"/>
                </a:solidFill>
                <a:latin typeface="Arial Narrow" panose="020B0604020202020204" pitchFamily="34" charset="0"/>
              </a:rPr>
              <a:t>Invest</a:t>
            </a:r>
            <a:r>
              <a:rPr lang="pt-BR" dirty="0">
                <a:solidFill>
                  <a:srgbClr val="17375E"/>
                </a:solidFill>
                <a:latin typeface="Arial Narrow" panose="020B0604020202020204" pitchFamily="34" charset="0"/>
              </a:rPr>
              <a:t> in a </a:t>
            </a:r>
            <a:r>
              <a:rPr lang="pt-BR" dirty="0" err="1">
                <a:solidFill>
                  <a:srgbClr val="17375E"/>
                </a:solidFill>
                <a:latin typeface="Arial Narrow" panose="020B0604020202020204" pitchFamily="34" charset="0"/>
              </a:rPr>
              <a:t>consistent</a:t>
            </a:r>
            <a:r>
              <a:rPr lang="pt-BR" dirty="0">
                <a:solidFill>
                  <a:srgbClr val="17375E"/>
                </a:solidFill>
                <a:latin typeface="Arial Narrow" panose="020B0604020202020204" pitchFamily="34" charset="0"/>
              </a:rPr>
              <a:t> </a:t>
            </a:r>
            <a:r>
              <a:rPr lang="pt-BR" dirty="0" err="1">
                <a:solidFill>
                  <a:srgbClr val="17375E"/>
                </a:solidFill>
                <a:latin typeface="Arial Narrow" panose="020B0604020202020204" pitchFamily="34" charset="0"/>
              </a:rPr>
              <a:t>return</a:t>
            </a:r>
            <a:r>
              <a:rPr lang="pt-BR" dirty="0">
                <a:solidFill>
                  <a:srgbClr val="17375E"/>
                </a:solidFill>
                <a:latin typeface="Arial Narrow" panose="020B0604020202020204" pitchFamily="34" charset="0"/>
              </a:rPr>
              <a:t> </a:t>
            </a:r>
            <a:r>
              <a:rPr lang="pt-BR" dirty="0" err="1">
                <a:solidFill>
                  <a:srgbClr val="17375E"/>
                </a:solidFill>
                <a:latin typeface="Arial Narrow" panose="020B0604020202020204" pitchFamily="34" charset="0"/>
              </a:rPr>
              <a:t>to</a:t>
            </a:r>
            <a:r>
              <a:rPr lang="pt-BR" dirty="0">
                <a:solidFill>
                  <a:srgbClr val="17375E"/>
                </a:solidFill>
                <a:latin typeface="Arial Narrow" panose="020B0604020202020204" pitchFamily="34" charset="0"/>
              </a:rPr>
              <a:t> </a:t>
            </a:r>
            <a:r>
              <a:rPr lang="pt-BR" dirty="0" err="1">
                <a:solidFill>
                  <a:srgbClr val="17375E"/>
                </a:solidFill>
                <a:latin typeface="Arial Narrow" panose="020B0604020202020204" pitchFamily="34" charset="0"/>
              </a:rPr>
              <a:t>the</a:t>
            </a:r>
            <a:r>
              <a:rPr lang="pt-BR" dirty="0">
                <a:solidFill>
                  <a:srgbClr val="17375E"/>
                </a:solidFill>
                <a:latin typeface="Arial Narrow" panose="020B0604020202020204" pitchFamily="34" charset="0"/>
              </a:rPr>
              <a:t> Financial Times ranking </a:t>
            </a:r>
            <a:r>
              <a:rPr lang="pt-BR" dirty="0" err="1">
                <a:solidFill>
                  <a:srgbClr val="17375E"/>
                </a:solidFill>
                <a:latin typeface="Arial Narrow" panose="020B0604020202020204" pitchFamily="34" charset="0"/>
              </a:rPr>
              <a:t>and</a:t>
            </a:r>
            <a:r>
              <a:rPr lang="pt-BR" dirty="0">
                <a:solidFill>
                  <a:srgbClr val="17375E"/>
                </a:solidFill>
                <a:latin typeface="Arial Narrow" panose="020B0604020202020204" pitchFamily="34" charset="0"/>
              </a:rPr>
              <a:t> </a:t>
            </a:r>
            <a:r>
              <a:rPr lang="pt-BR" dirty="0" err="1">
                <a:solidFill>
                  <a:srgbClr val="17375E"/>
                </a:solidFill>
                <a:latin typeface="Arial Narrow" panose="020B0604020202020204" pitchFamily="34" charset="0"/>
              </a:rPr>
              <a:t>analyse</a:t>
            </a:r>
            <a:r>
              <a:rPr lang="pt-BR" dirty="0">
                <a:solidFill>
                  <a:srgbClr val="17375E"/>
                </a:solidFill>
                <a:latin typeface="Arial Narrow" panose="020B0604020202020204" pitchFamily="34" charset="0"/>
              </a:rPr>
              <a:t> </a:t>
            </a:r>
            <a:r>
              <a:rPr lang="pt-BR" dirty="0" err="1">
                <a:solidFill>
                  <a:srgbClr val="17375E"/>
                </a:solidFill>
                <a:latin typeface="Arial Narrow" panose="020B0604020202020204" pitchFamily="34" charset="0"/>
              </a:rPr>
              <a:t>other</a:t>
            </a:r>
            <a:r>
              <a:rPr lang="pt-BR" dirty="0">
                <a:solidFill>
                  <a:srgbClr val="17375E"/>
                </a:solidFill>
                <a:latin typeface="Arial Narrow" panose="020B0604020202020204" pitchFamily="34" charset="0"/>
              </a:rPr>
              <a:t> rankings </a:t>
            </a:r>
            <a:r>
              <a:rPr lang="pt-BR" dirty="0" err="1">
                <a:solidFill>
                  <a:srgbClr val="17375E"/>
                </a:solidFill>
                <a:latin typeface="Arial Narrow" panose="020B0604020202020204" pitchFamily="34" charset="0"/>
              </a:rPr>
              <a:t>opportunities</a:t>
            </a:r>
            <a:r>
              <a:rPr lang="pt-BR" dirty="0">
                <a:solidFill>
                  <a:srgbClr val="17375E"/>
                </a:solidFill>
                <a:latin typeface="Arial Narrow" panose="020B0604020202020204" pitchFamily="34" charset="0"/>
              </a:rPr>
              <a:t> (for Jan 2021)</a:t>
            </a: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C24175C1-9C65-C846-A46E-D3B5B10F3270}"/>
              </a:ext>
            </a:extLst>
          </p:cNvPr>
          <p:cNvSpPr txBox="1"/>
          <p:nvPr/>
        </p:nvSpPr>
        <p:spPr>
          <a:xfrm>
            <a:off x="3349487" y="2660159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/>
              <a:t>5</a:t>
            </a: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9E20747A-3D84-4E4D-8EFE-7E596F0AA6E2}"/>
              </a:ext>
            </a:extLst>
          </p:cNvPr>
          <p:cNvSpPr txBox="1"/>
          <p:nvPr/>
        </p:nvSpPr>
        <p:spPr>
          <a:xfrm>
            <a:off x="4486317" y="2660159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/>
              <a:t>5</a:t>
            </a: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1FDD7075-4E16-AA42-A345-6A159719EFE6}"/>
              </a:ext>
            </a:extLst>
          </p:cNvPr>
          <p:cNvSpPr txBox="1"/>
          <p:nvPr/>
        </p:nvSpPr>
        <p:spPr>
          <a:xfrm>
            <a:off x="5643295" y="2660159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/>
              <a:t>5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FC1722F0-20D8-084E-BE4E-6524372BB5F9}"/>
              </a:ext>
            </a:extLst>
          </p:cNvPr>
          <p:cNvSpPr txBox="1"/>
          <p:nvPr/>
        </p:nvSpPr>
        <p:spPr>
          <a:xfrm>
            <a:off x="6909460" y="2660159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/>
              <a:t>5</a:t>
            </a: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3681BB4F-0344-944E-A897-C2C04D7F7A4C}"/>
              </a:ext>
            </a:extLst>
          </p:cNvPr>
          <p:cNvSpPr txBox="1"/>
          <p:nvPr/>
        </p:nvSpPr>
        <p:spPr>
          <a:xfrm>
            <a:off x="8145901" y="2660159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/>
              <a:t>5</a:t>
            </a:r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E5563BAE-CC57-1B4C-8DD1-0DFA2D778CC5}"/>
              </a:ext>
            </a:extLst>
          </p:cNvPr>
          <p:cNvSpPr/>
          <p:nvPr/>
        </p:nvSpPr>
        <p:spPr>
          <a:xfrm>
            <a:off x="2963420" y="2644770"/>
            <a:ext cx="5832648" cy="369332"/>
          </a:xfrm>
          <a:prstGeom prst="rect">
            <a:avLst/>
          </a:prstGeom>
          <a:noFill/>
          <a:ln w="9525">
            <a:solidFill>
              <a:srgbClr val="1F497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3D83B944-887F-6F47-9DAA-C9599CCC1EA5}"/>
              </a:ext>
            </a:extLst>
          </p:cNvPr>
          <p:cNvSpPr/>
          <p:nvPr/>
        </p:nvSpPr>
        <p:spPr>
          <a:xfrm>
            <a:off x="2941880" y="2300099"/>
            <a:ext cx="580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6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International Research Workshops</a:t>
            </a:r>
            <a:endParaRPr lang="pt-BR" sz="160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id="{C996ED85-CC30-0645-B554-F61181BCB459}"/>
              </a:ext>
            </a:extLst>
          </p:cNvPr>
          <p:cNvSpPr/>
          <p:nvPr/>
        </p:nvSpPr>
        <p:spPr>
          <a:xfrm>
            <a:off x="-23954" y="4503659"/>
            <a:ext cx="2958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ker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</a:rPr>
              <a:t>New professors</a:t>
            </a:r>
            <a:endParaRPr lang="pt-BR" ker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</a:endParaRPr>
          </a:p>
        </p:txBody>
      </p:sp>
      <p:cxnSp>
        <p:nvCxnSpPr>
          <p:cNvPr id="71" name="Conector de Seta Reta 70">
            <a:extLst>
              <a:ext uri="{FF2B5EF4-FFF2-40B4-BE49-F238E27FC236}">
                <a16:creationId xmlns:a16="http://schemas.microsoft.com/office/drawing/2014/main" id="{0D13C0E5-F569-4E42-830F-D9BA115CEB39}"/>
              </a:ext>
            </a:extLst>
          </p:cNvPr>
          <p:cNvCxnSpPr>
            <a:cxnSpLocks/>
          </p:cNvCxnSpPr>
          <p:nvPr/>
        </p:nvCxnSpPr>
        <p:spPr>
          <a:xfrm>
            <a:off x="3109353" y="4851956"/>
            <a:ext cx="20809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tângulo 71">
            <a:extLst>
              <a:ext uri="{FF2B5EF4-FFF2-40B4-BE49-F238E27FC236}">
                <a16:creationId xmlns:a16="http://schemas.microsoft.com/office/drawing/2014/main" id="{0AB6674B-2263-A44C-BCC1-B197A2D7C1DF}"/>
              </a:ext>
            </a:extLst>
          </p:cNvPr>
          <p:cNvSpPr/>
          <p:nvPr/>
        </p:nvSpPr>
        <p:spPr>
          <a:xfrm>
            <a:off x="3020447" y="4501569"/>
            <a:ext cx="13011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+4 professors</a:t>
            </a:r>
            <a:endParaRPr lang="pt-BR" sz="1600"/>
          </a:p>
        </p:txBody>
      </p:sp>
      <p:cxnSp>
        <p:nvCxnSpPr>
          <p:cNvPr id="74" name="Conector de Seta Reta 73">
            <a:extLst>
              <a:ext uri="{FF2B5EF4-FFF2-40B4-BE49-F238E27FC236}">
                <a16:creationId xmlns:a16="http://schemas.microsoft.com/office/drawing/2014/main" id="{5D04724E-F6B3-3B46-8B41-E9D6D37E141F}"/>
              </a:ext>
            </a:extLst>
          </p:cNvPr>
          <p:cNvCxnSpPr>
            <a:cxnSpLocks/>
          </p:cNvCxnSpPr>
          <p:nvPr/>
        </p:nvCxnSpPr>
        <p:spPr>
          <a:xfrm>
            <a:off x="3102239" y="3419708"/>
            <a:ext cx="35597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tângulo 74">
            <a:extLst>
              <a:ext uri="{FF2B5EF4-FFF2-40B4-BE49-F238E27FC236}">
                <a16:creationId xmlns:a16="http://schemas.microsoft.com/office/drawing/2014/main" id="{89B85FD4-BAFE-ED48-A346-566362997BB0}"/>
              </a:ext>
            </a:extLst>
          </p:cNvPr>
          <p:cNvSpPr/>
          <p:nvPr/>
        </p:nvSpPr>
        <p:spPr>
          <a:xfrm>
            <a:off x="3004105" y="3119370"/>
            <a:ext cx="36578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10% of research funds being international</a:t>
            </a:r>
            <a:endParaRPr lang="pt-BR" sz="1600"/>
          </a:p>
        </p:txBody>
      </p:sp>
      <p:cxnSp>
        <p:nvCxnSpPr>
          <p:cNvPr id="76" name="Conector de Seta Reta 75">
            <a:extLst>
              <a:ext uri="{FF2B5EF4-FFF2-40B4-BE49-F238E27FC236}">
                <a16:creationId xmlns:a16="http://schemas.microsoft.com/office/drawing/2014/main" id="{AC4DA0F8-DE09-4847-8486-DA87D2E4F31A}"/>
              </a:ext>
            </a:extLst>
          </p:cNvPr>
          <p:cNvCxnSpPr>
            <a:cxnSpLocks/>
          </p:cNvCxnSpPr>
          <p:nvPr/>
        </p:nvCxnSpPr>
        <p:spPr>
          <a:xfrm>
            <a:off x="3087861" y="3851756"/>
            <a:ext cx="59691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tângulo 76">
            <a:extLst>
              <a:ext uri="{FF2B5EF4-FFF2-40B4-BE49-F238E27FC236}">
                <a16:creationId xmlns:a16="http://schemas.microsoft.com/office/drawing/2014/main" id="{55E3360D-962C-4E44-AB2F-311A716639A4}"/>
              </a:ext>
            </a:extLst>
          </p:cNvPr>
          <p:cNvSpPr/>
          <p:nvPr/>
        </p:nvSpPr>
        <p:spPr>
          <a:xfrm>
            <a:off x="2989727" y="3560459"/>
            <a:ext cx="36578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20% of research funds being international</a:t>
            </a:r>
            <a:endParaRPr lang="pt-BR" sz="1600"/>
          </a:p>
        </p:txBody>
      </p:sp>
      <p:cxnSp>
        <p:nvCxnSpPr>
          <p:cNvPr id="78" name="Conector de Seta Reta 77">
            <a:extLst>
              <a:ext uri="{FF2B5EF4-FFF2-40B4-BE49-F238E27FC236}">
                <a16:creationId xmlns:a16="http://schemas.microsoft.com/office/drawing/2014/main" id="{D4C12408-83B5-BD4A-96E6-4A59C99C73A8}"/>
              </a:ext>
            </a:extLst>
          </p:cNvPr>
          <p:cNvCxnSpPr>
            <a:cxnSpLocks/>
          </p:cNvCxnSpPr>
          <p:nvPr/>
        </p:nvCxnSpPr>
        <p:spPr>
          <a:xfrm>
            <a:off x="3067389" y="4283804"/>
            <a:ext cx="59691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tângulo 78">
            <a:extLst>
              <a:ext uri="{FF2B5EF4-FFF2-40B4-BE49-F238E27FC236}">
                <a16:creationId xmlns:a16="http://schemas.microsoft.com/office/drawing/2014/main" id="{29B5921A-C63B-B844-9FE4-34B1E7BF1C51}"/>
              </a:ext>
            </a:extLst>
          </p:cNvPr>
          <p:cNvSpPr/>
          <p:nvPr/>
        </p:nvSpPr>
        <p:spPr>
          <a:xfrm>
            <a:off x="2987824" y="4017258"/>
            <a:ext cx="5212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 International Workshops for Research at </a:t>
            </a:r>
            <a:r>
              <a:rPr lang="en-GB" sz="160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Coppead</a:t>
            </a:r>
            <a:r>
              <a:rPr lang="en-GB" sz="16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per year</a:t>
            </a:r>
            <a:endParaRPr lang="pt-BR" sz="1600"/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36FD1DD2-F38B-C94C-8CA3-239B6D05FEE8}"/>
              </a:ext>
            </a:extLst>
          </p:cNvPr>
          <p:cNvSpPr/>
          <p:nvPr/>
        </p:nvSpPr>
        <p:spPr>
          <a:xfrm>
            <a:off x="742508" y="323364"/>
            <a:ext cx="4156364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b="1">
                <a:solidFill>
                  <a:srgbClr val="000000"/>
                </a:solidFill>
                <a:latin typeface="Arial Narrow" panose="020B0604020202020204" pitchFamily="34" charset="0"/>
              </a:rPr>
              <a:t>Vector #3: </a:t>
            </a:r>
            <a:r>
              <a:rPr lang="pt-BR" b="1" err="1">
                <a:solidFill>
                  <a:srgbClr val="000000"/>
                </a:solidFill>
                <a:latin typeface="Arial Narrow" panose="020B0604020202020204" pitchFamily="34" charset="0"/>
              </a:rPr>
              <a:t>Internationalisation</a:t>
            </a:r>
            <a:endParaRPr lang="pt-BR">
              <a:solidFill>
                <a:srgbClr val="000000"/>
              </a:solidFill>
              <a:latin typeface="-webkit-standard"/>
            </a:endParaRPr>
          </a:p>
        </p:txBody>
      </p: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7DBA675B-9A93-294E-98F1-F176D13CDE17}"/>
              </a:ext>
            </a:extLst>
          </p:cNvPr>
          <p:cNvCxnSpPr>
            <a:cxnSpLocks/>
          </p:cNvCxnSpPr>
          <p:nvPr/>
        </p:nvCxnSpPr>
        <p:spPr>
          <a:xfrm>
            <a:off x="4387696" y="1411035"/>
            <a:ext cx="97639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ângulo 42">
            <a:extLst>
              <a:ext uri="{FF2B5EF4-FFF2-40B4-BE49-F238E27FC236}">
                <a16:creationId xmlns:a16="http://schemas.microsoft.com/office/drawing/2014/main" id="{8D5C86F0-1772-3C4A-91FF-B1D094A40A37}"/>
              </a:ext>
            </a:extLst>
          </p:cNvPr>
          <p:cNvSpPr/>
          <p:nvPr/>
        </p:nvSpPr>
        <p:spPr>
          <a:xfrm>
            <a:off x="82735" y="1124744"/>
            <a:ext cx="3017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kern="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AMBA Accreditation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5644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C2B926C-8337-BB43-8707-CB92DFBC78D3}"/>
              </a:ext>
            </a:extLst>
          </p:cNvPr>
          <p:cNvSpPr txBox="1"/>
          <p:nvPr/>
        </p:nvSpPr>
        <p:spPr>
          <a:xfrm>
            <a:off x="3450361" y="901169"/>
            <a:ext cx="8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2019            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397FC7D3-5EC7-894B-AC2B-85F8AA3BF3A2}"/>
              </a:ext>
            </a:extLst>
          </p:cNvPr>
          <p:cNvSpPr/>
          <p:nvPr/>
        </p:nvSpPr>
        <p:spPr>
          <a:xfrm>
            <a:off x="4763450" y="901169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/>
              <a:t>2020</a:t>
            </a:r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D82BF12-E46C-024B-834C-898922C6A6DE}"/>
              </a:ext>
            </a:extLst>
          </p:cNvPr>
          <p:cNvSpPr/>
          <p:nvPr/>
        </p:nvSpPr>
        <p:spPr>
          <a:xfrm>
            <a:off x="6019337" y="901169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/>
              <a:t>2021</a:t>
            </a:r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44D9F0B-FE71-9544-8133-C052C672FFEA}"/>
              </a:ext>
            </a:extLst>
          </p:cNvPr>
          <p:cNvSpPr/>
          <p:nvPr/>
        </p:nvSpPr>
        <p:spPr>
          <a:xfrm>
            <a:off x="7211722" y="901169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/>
              <a:t>2022</a:t>
            </a:r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B2A32FA-19B0-9144-BD09-41E4400509BF}"/>
              </a:ext>
            </a:extLst>
          </p:cNvPr>
          <p:cNvSpPr/>
          <p:nvPr/>
        </p:nvSpPr>
        <p:spPr>
          <a:xfrm>
            <a:off x="8455761" y="901169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/>
              <a:t>2023</a:t>
            </a:r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F5AADCB1-D99A-5D43-8A67-4DAB87B7AE7E}"/>
              </a:ext>
            </a:extLst>
          </p:cNvPr>
          <p:cNvSpPr/>
          <p:nvPr/>
        </p:nvSpPr>
        <p:spPr>
          <a:xfrm>
            <a:off x="-366063" y="1268760"/>
            <a:ext cx="33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pt-BR" err="1">
                <a:latin typeface="+mj-lt"/>
              </a:rPr>
              <a:t>Review</a:t>
            </a:r>
            <a:r>
              <a:rPr lang="pt-BR">
                <a:latin typeface="+mj-lt"/>
              </a:rPr>
              <a:t> </a:t>
            </a:r>
            <a:r>
              <a:rPr lang="pt-BR" err="1">
                <a:latin typeface="+mj-lt"/>
              </a:rPr>
              <a:t>our</a:t>
            </a:r>
            <a:r>
              <a:rPr lang="pt-BR">
                <a:latin typeface="+mj-lt"/>
              </a:rPr>
              <a:t> curriculum </a:t>
            </a:r>
            <a:r>
              <a:rPr lang="pt-BR" err="1">
                <a:latin typeface="+mj-lt"/>
              </a:rPr>
              <a:t>to</a:t>
            </a:r>
            <a:r>
              <a:rPr lang="pt-BR">
                <a:latin typeface="+mj-lt"/>
              </a:rPr>
              <a:t> </a:t>
            </a:r>
            <a:r>
              <a:rPr lang="pt-BR" err="1">
                <a:latin typeface="+mj-lt"/>
              </a:rPr>
              <a:t>included</a:t>
            </a:r>
            <a:r>
              <a:rPr lang="pt-BR">
                <a:latin typeface="+mj-lt"/>
              </a:rPr>
              <a:t> new global </a:t>
            </a:r>
            <a:r>
              <a:rPr lang="pt-BR" err="1">
                <a:latin typeface="+mj-lt"/>
              </a:rPr>
              <a:t>contents</a:t>
            </a:r>
            <a:endParaRPr lang="pt-BR">
              <a:latin typeface="+mj-lt"/>
            </a:endParaRP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E1768983-1187-9147-A1B3-A22A880F1DE4}"/>
              </a:ext>
            </a:extLst>
          </p:cNvPr>
          <p:cNvSpPr/>
          <p:nvPr/>
        </p:nvSpPr>
        <p:spPr>
          <a:xfrm>
            <a:off x="-501965" y="3212976"/>
            <a:ext cx="3483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pt-BR" err="1">
                <a:latin typeface="+mj-lt"/>
              </a:rPr>
              <a:t>Plan</a:t>
            </a:r>
            <a:r>
              <a:rPr lang="pt-BR">
                <a:latin typeface="+mj-lt"/>
              </a:rPr>
              <a:t> for </a:t>
            </a:r>
            <a:r>
              <a:rPr lang="pt-BR" err="1">
                <a:latin typeface="+mj-lt"/>
              </a:rPr>
              <a:t>placement</a:t>
            </a:r>
            <a:r>
              <a:rPr lang="pt-BR">
                <a:latin typeface="+mj-lt"/>
              </a:rPr>
              <a:t> </a:t>
            </a:r>
            <a:r>
              <a:rPr lang="pt-BR" err="1">
                <a:latin typeface="+mj-lt"/>
              </a:rPr>
              <a:t>on</a:t>
            </a:r>
            <a:r>
              <a:rPr lang="pt-BR">
                <a:latin typeface="+mj-lt"/>
              </a:rPr>
              <a:t> </a:t>
            </a:r>
            <a:r>
              <a:rPr lang="pt-BR" err="1">
                <a:latin typeface="+mj-lt"/>
              </a:rPr>
              <a:t>the</a:t>
            </a:r>
            <a:r>
              <a:rPr lang="pt-BR">
                <a:latin typeface="+mj-lt"/>
              </a:rPr>
              <a:t> </a:t>
            </a:r>
            <a:r>
              <a:rPr lang="pt-BR" err="1">
                <a:latin typeface="+mj-lt"/>
              </a:rPr>
              <a:t>international</a:t>
            </a:r>
            <a:r>
              <a:rPr lang="pt-BR">
                <a:latin typeface="+mj-lt"/>
              </a:rPr>
              <a:t> </a:t>
            </a:r>
            <a:r>
              <a:rPr lang="pt-BR" err="1">
                <a:latin typeface="+mj-lt"/>
              </a:rPr>
              <a:t>market</a:t>
            </a:r>
            <a:endParaRPr lang="pt-BR">
              <a:latin typeface="+mj-lt"/>
            </a:endParaRP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66BBC43A-5056-ED4C-98B8-66D773C5C405}"/>
              </a:ext>
            </a:extLst>
          </p:cNvPr>
          <p:cNvSpPr/>
          <p:nvPr/>
        </p:nvSpPr>
        <p:spPr>
          <a:xfrm>
            <a:off x="251519" y="4006805"/>
            <a:ext cx="26289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pt-BR" err="1">
                <a:solidFill>
                  <a:srgbClr val="000000"/>
                </a:solidFill>
                <a:latin typeface="+mj-lt"/>
              </a:rPr>
              <a:t>Plan</a:t>
            </a:r>
            <a:r>
              <a:rPr lang="pt-BR">
                <a:solidFill>
                  <a:srgbClr val="000000"/>
                </a:solidFill>
                <a:latin typeface="+mj-lt"/>
              </a:rPr>
              <a:t> for a </a:t>
            </a:r>
            <a:r>
              <a:rPr lang="pt-BR" err="1">
                <a:solidFill>
                  <a:srgbClr val="000000"/>
                </a:solidFill>
                <a:latin typeface="+mj-lt"/>
              </a:rPr>
              <a:t>better</a:t>
            </a:r>
            <a:r>
              <a:rPr lang="pt-BR">
                <a:solidFill>
                  <a:srgbClr val="000000"/>
                </a:solidFill>
                <a:latin typeface="+mj-lt"/>
              </a:rPr>
              <a:t> position </a:t>
            </a:r>
            <a:r>
              <a:rPr lang="pt-BR" err="1">
                <a:solidFill>
                  <a:srgbClr val="000000"/>
                </a:solidFill>
                <a:latin typeface="+mj-lt"/>
              </a:rPr>
              <a:t>on</a:t>
            </a:r>
            <a:r>
              <a:rPr lang="pt-BR">
                <a:solidFill>
                  <a:srgbClr val="000000"/>
                </a:solidFill>
                <a:latin typeface="+mj-lt"/>
              </a:rPr>
              <a:t> FT ranking</a:t>
            </a: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3A84756B-1AE4-5A47-99F2-582B3F43DC2E}"/>
              </a:ext>
            </a:extLst>
          </p:cNvPr>
          <p:cNvSpPr/>
          <p:nvPr/>
        </p:nvSpPr>
        <p:spPr>
          <a:xfrm>
            <a:off x="-366063" y="2060848"/>
            <a:ext cx="33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dirty="0" err="1">
                <a:latin typeface="+mj-lt"/>
              </a:rPr>
              <a:t>Plant</a:t>
            </a:r>
            <a:r>
              <a:rPr lang="pt-BR" dirty="0">
                <a:latin typeface="+mj-lt"/>
              </a:rPr>
              <a:t> for </a:t>
            </a:r>
            <a:r>
              <a:rPr lang="pt-BR" dirty="0" err="1">
                <a:latin typeface="+mj-lt"/>
              </a:rPr>
              <a:t>support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to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foreign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students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tcoming</a:t>
            </a:r>
            <a:endParaRPr lang="pt-BR" dirty="0"/>
          </a:p>
        </p:txBody>
      </p: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CE0F08FF-6A68-954D-A4A4-5E45EDE0DA69}"/>
              </a:ext>
            </a:extLst>
          </p:cNvPr>
          <p:cNvCxnSpPr>
            <a:cxnSpLocks/>
          </p:cNvCxnSpPr>
          <p:nvPr/>
        </p:nvCxnSpPr>
        <p:spPr>
          <a:xfrm>
            <a:off x="3118239" y="1567825"/>
            <a:ext cx="24306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5B0FD37F-48B0-474E-8A92-D50B3A4A045A}"/>
              </a:ext>
            </a:extLst>
          </p:cNvPr>
          <p:cNvCxnSpPr>
            <a:cxnSpLocks/>
          </p:cNvCxnSpPr>
          <p:nvPr/>
        </p:nvCxnSpPr>
        <p:spPr>
          <a:xfrm>
            <a:off x="3118239" y="2348880"/>
            <a:ext cx="11325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C01C04E7-C2E1-834E-B11D-3458583EC64E}"/>
              </a:ext>
            </a:extLst>
          </p:cNvPr>
          <p:cNvCxnSpPr>
            <a:cxnSpLocks/>
          </p:cNvCxnSpPr>
          <p:nvPr/>
        </p:nvCxnSpPr>
        <p:spPr>
          <a:xfrm>
            <a:off x="4250757" y="3573016"/>
            <a:ext cx="46722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ângulo 44">
            <a:extLst>
              <a:ext uri="{FF2B5EF4-FFF2-40B4-BE49-F238E27FC236}">
                <a16:creationId xmlns:a16="http://schemas.microsoft.com/office/drawing/2014/main" id="{717A17E7-7C95-1D41-A60B-4B3563B35AA7}"/>
              </a:ext>
            </a:extLst>
          </p:cNvPr>
          <p:cNvSpPr/>
          <p:nvPr/>
        </p:nvSpPr>
        <p:spPr>
          <a:xfrm>
            <a:off x="-79057" y="4868357"/>
            <a:ext cx="30642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t"/>
            <a:r>
              <a:rPr lang="en-US">
                <a:solidFill>
                  <a:srgbClr val="000000"/>
                </a:solidFill>
                <a:latin typeface="+mj-lt"/>
              </a:rPr>
              <a:t>International clicks on website and social media</a:t>
            </a:r>
            <a:endParaRPr lang="en-US">
              <a:latin typeface="+mj-lt"/>
            </a:endParaRPr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0CD0153C-63FA-DA45-818C-36D1801F2C3B}"/>
              </a:ext>
            </a:extLst>
          </p:cNvPr>
          <p:cNvSpPr/>
          <p:nvPr/>
        </p:nvSpPr>
        <p:spPr>
          <a:xfrm>
            <a:off x="5133389" y="4652333"/>
            <a:ext cx="24731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Increase over previous year</a:t>
            </a:r>
            <a:endParaRPr lang="pt-BR" sz="1600">
              <a:latin typeface="+mj-lt"/>
            </a:endParaRP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1BEAC127-ECE3-1E4F-945D-E83789EA4AC8}"/>
              </a:ext>
            </a:extLst>
          </p:cNvPr>
          <p:cNvSpPr txBox="1"/>
          <p:nvPr/>
        </p:nvSpPr>
        <p:spPr>
          <a:xfrm>
            <a:off x="3287890" y="4993158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>
                <a:latin typeface="+mj-lt"/>
              </a:rPr>
              <a:t>+5%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72D4C4E5-D0A4-5448-9D66-73A122A24A8A}"/>
              </a:ext>
            </a:extLst>
          </p:cNvPr>
          <p:cNvSpPr txBox="1"/>
          <p:nvPr/>
        </p:nvSpPr>
        <p:spPr>
          <a:xfrm>
            <a:off x="4527152" y="4993158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>
                <a:latin typeface="+mj-lt"/>
              </a:rPr>
              <a:t>+10%</a:t>
            </a: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482F0088-1206-FF4A-8993-00F1BDF45574}"/>
              </a:ext>
            </a:extLst>
          </p:cNvPr>
          <p:cNvSpPr txBox="1"/>
          <p:nvPr/>
        </p:nvSpPr>
        <p:spPr>
          <a:xfrm>
            <a:off x="5783039" y="4993158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>
                <a:latin typeface="+mj-lt"/>
              </a:rPr>
              <a:t>+10%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169CB49E-7802-6540-9900-2E3B91B1D650}"/>
              </a:ext>
            </a:extLst>
          </p:cNvPr>
          <p:cNvSpPr txBox="1"/>
          <p:nvPr/>
        </p:nvSpPr>
        <p:spPr>
          <a:xfrm>
            <a:off x="6975424" y="4993158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>
                <a:latin typeface="+mj-lt"/>
              </a:rPr>
              <a:t>+30%</a:t>
            </a: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619DF509-BC7A-5143-842B-6B46204A20B1}"/>
              </a:ext>
            </a:extLst>
          </p:cNvPr>
          <p:cNvSpPr txBox="1"/>
          <p:nvPr/>
        </p:nvSpPr>
        <p:spPr>
          <a:xfrm>
            <a:off x="8219463" y="4993158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>
                <a:latin typeface="+mj-lt"/>
              </a:rPr>
              <a:t>+50%</a:t>
            </a:r>
          </a:p>
        </p:txBody>
      </p:sp>
      <p:sp>
        <p:nvSpPr>
          <p:cNvPr id="52" name="Retângulo 51">
            <a:extLst>
              <a:ext uri="{FF2B5EF4-FFF2-40B4-BE49-F238E27FC236}">
                <a16:creationId xmlns:a16="http://schemas.microsoft.com/office/drawing/2014/main" id="{DC3D9057-E45F-8744-A509-36024110D603}"/>
              </a:ext>
            </a:extLst>
          </p:cNvPr>
          <p:cNvSpPr/>
          <p:nvPr/>
        </p:nvSpPr>
        <p:spPr>
          <a:xfrm>
            <a:off x="3062675" y="4977769"/>
            <a:ext cx="5948746" cy="369332"/>
          </a:xfrm>
          <a:prstGeom prst="rect">
            <a:avLst/>
          </a:prstGeom>
          <a:noFill/>
          <a:ln w="9525">
            <a:solidFill>
              <a:srgbClr val="1F497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>
              <a:latin typeface="+mj-lt"/>
            </a:endParaRPr>
          </a:p>
        </p:txBody>
      </p:sp>
      <p:sp>
        <p:nvSpPr>
          <p:cNvPr id="53" name="Retângulo 52">
            <a:extLst>
              <a:ext uri="{FF2B5EF4-FFF2-40B4-BE49-F238E27FC236}">
                <a16:creationId xmlns:a16="http://schemas.microsoft.com/office/drawing/2014/main" id="{5BC34AD1-B2AE-A746-8E65-5899A6C3EF03}"/>
              </a:ext>
            </a:extLst>
          </p:cNvPr>
          <p:cNvSpPr/>
          <p:nvPr/>
        </p:nvSpPr>
        <p:spPr>
          <a:xfrm>
            <a:off x="995505" y="5734997"/>
            <a:ext cx="19951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t"/>
            <a:r>
              <a:rPr lang="pt-BR" err="1">
                <a:solidFill>
                  <a:srgbClr val="000000"/>
                </a:solidFill>
                <a:latin typeface="+mj-lt"/>
              </a:rPr>
              <a:t>International</a:t>
            </a:r>
            <a:r>
              <a:rPr lang="pt-BR">
                <a:solidFill>
                  <a:srgbClr val="000000"/>
                </a:solidFill>
                <a:latin typeface="+mj-lt"/>
              </a:rPr>
              <a:t> </a:t>
            </a:r>
          </a:p>
          <a:p>
            <a:pPr algn="r" fontAlgn="t"/>
            <a:r>
              <a:rPr lang="pt-BR" err="1">
                <a:solidFill>
                  <a:srgbClr val="000000"/>
                </a:solidFill>
                <a:latin typeface="+mj-lt"/>
              </a:rPr>
              <a:t>student</a:t>
            </a:r>
            <a:r>
              <a:rPr lang="pt-BR">
                <a:solidFill>
                  <a:srgbClr val="000000"/>
                </a:solidFill>
                <a:latin typeface="+mj-lt"/>
              </a:rPr>
              <a:t> </a:t>
            </a:r>
            <a:r>
              <a:rPr lang="pt-BR" err="1">
                <a:solidFill>
                  <a:srgbClr val="000000"/>
                </a:solidFill>
                <a:latin typeface="+mj-lt"/>
              </a:rPr>
              <a:t>enrollment</a:t>
            </a:r>
            <a:endParaRPr lang="pt-BR">
              <a:latin typeface="+mj-lt"/>
            </a:endParaRPr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id="{B30F2D11-AE35-4145-B510-DEB3F9D1C197}"/>
              </a:ext>
            </a:extLst>
          </p:cNvPr>
          <p:cNvSpPr/>
          <p:nvPr/>
        </p:nvSpPr>
        <p:spPr>
          <a:xfrm>
            <a:off x="5061381" y="5575927"/>
            <a:ext cx="24731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Increase over previous year</a:t>
            </a:r>
            <a:endParaRPr lang="pt-BR" sz="1600">
              <a:latin typeface="+mj-lt"/>
            </a:endParaRP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E2881D9E-3498-B54F-A6F7-6E1DB14FB4D7}"/>
              </a:ext>
            </a:extLst>
          </p:cNvPr>
          <p:cNvSpPr txBox="1"/>
          <p:nvPr/>
        </p:nvSpPr>
        <p:spPr>
          <a:xfrm>
            <a:off x="3215882" y="5935967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>
                <a:latin typeface="+mj-lt"/>
              </a:rPr>
              <a:t>+5%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938B0C09-BA16-9344-A31E-AA8DA7A5AEC2}"/>
              </a:ext>
            </a:extLst>
          </p:cNvPr>
          <p:cNvSpPr txBox="1"/>
          <p:nvPr/>
        </p:nvSpPr>
        <p:spPr>
          <a:xfrm>
            <a:off x="4455144" y="5935967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>
                <a:latin typeface="+mj-lt"/>
              </a:rPr>
              <a:t>+8%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11E6F182-E0AC-AC44-BD4D-06C0672B4E7D}"/>
              </a:ext>
            </a:extLst>
          </p:cNvPr>
          <p:cNvSpPr txBox="1"/>
          <p:nvPr/>
        </p:nvSpPr>
        <p:spPr>
          <a:xfrm>
            <a:off x="5711031" y="5935967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>
                <a:latin typeface="+mj-lt"/>
              </a:rPr>
              <a:t>+10%</a:t>
            </a: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7BA6BAD1-96AA-1745-A1B7-622D1E723FCD}"/>
              </a:ext>
            </a:extLst>
          </p:cNvPr>
          <p:cNvSpPr txBox="1"/>
          <p:nvPr/>
        </p:nvSpPr>
        <p:spPr>
          <a:xfrm>
            <a:off x="6903416" y="5914059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>
                <a:latin typeface="+mj-lt"/>
              </a:rPr>
              <a:t>+15%</a:t>
            </a: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63F87763-8FED-5E43-A64E-AFA29A901CD1}"/>
              </a:ext>
            </a:extLst>
          </p:cNvPr>
          <p:cNvSpPr txBox="1"/>
          <p:nvPr/>
        </p:nvSpPr>
        <p:spPr>
          <a:xfrm>
            <a:off x="8147455" y="5888667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>
                <a:latin typeface="+mj-lt"/>
              </a:rPr>
              <a:t>+20%</a:t>
            </a:r>
          </a:p>
        </p:txBody>
      </p:sp>
      <p:sp>
        <p:nvSpPr>
          <p:cNvPr id="60" name="Retângulo 59">
            <a:extLst>
              <a:ext uri="{FF2B5EF4-FFF2-40B4-BE49-F238E27FC236}">
                <a16:creationId xmlns:a16="http://schemas.microsoft.com/office/drawing/2014/main" id="{4EEF377E-3679-E541-95FD-237479A078AF}"/>
              </a:ext>
            </a:extLst>
          </p:cNvPr>
          <p:cNvSpPr/>
          <p:nvPr/>
        </p:nvSpPr>
        <p:spPr>
          <a:xfrm>
            <a:off x="2990667" y="5914059"/>
            <a:ext cx="5948746" cy="369332"/>
          </a:xfrm>
          <a:prstGeom prst="rect">
            <a:avLst/>
          </a:prstGeom>
          <a:noFill/>
          <a:ln w="9525">
            <a:solidFill>
              <a:srgbClr val="1F497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>
              <a:latin typeface="+mj-lt"/>
            </a:endParaRPr>
          </a:p>
        </p:txBody>
      </p:sp>
      <p:cxnSp>
        <p:nvCxnSpPr>
          <p:cNvPr id="61" name="Conector de Seta Reta 60">
            <a:extLst>
              <a:ext uri="{FF2B5EF4-FFF2-40B4-BE49-F238E27FC236}">
                <a16:creationId xmlns:a16="http://schemas.microsoft.com/office/drawing/2014/main" id="{465988E5-8281-7F40-8B7A-EB5CF500CDB7}"/>
              </a:ext>
            </a:extLst>
          </p:cNvPr>
          <p:cNvCxnSpPr>
            <a:cxnSpLocks/>
          </p:cNvCxnSpPr>
          <p:nvPr/>
        </p:nvCxnSpPr>
        <p:spPr>
          <a:xfrm>
            <a:off x="5760106" y="4294837"/>
            <a:ext cx="11433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ângulo 72">
            <a:extLst>
              <a:ext uri="{FF2B5EF4-FFF2-40B4-BE49-F238E27FC236}">
                <a16:creationId xmlns:a16="http://schemas.microsoft.com/office/drawing/2014/main" id="{E24D820E-27C3-1147-8088-760DF8589400}"/>
              </a:ext>
            </a:extLst>
          </p:cNvPr>
          <p:cNvSpPr/>
          <p:nvPr/>
        </p:nvSpPr>
        <p:spPr>
          <a:xfrm>
            <a:off x="742508" y="323364"/>
            <a:ext cx="4156364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b="1">
                <a:solidFill>
                  <a:srgbClr val="000000"/>
                </a:solidFill>
                <a:latin typeface="Arial Narrow" panose="020B0604020202020204" pitchFamily="34" charset="0"/>
              </a:rPr>
              <a:t>Vector #3: </a:t>
            </a:r>
            <a:r>
              <a:rPr lang="pt-BR" b="1" err="1">
                <a:solidFill>
                  <a:srgbClr val="000000"/>
                </a:solidFill>
                <a:latin typeface="Arial Narrow" panose="020B0604020202020204" pitchFamily="34" charset="0"/>
              </a:rPr>
              <a:t>Internationalisation</a:t>
            </a:r>
            <a:endParaRPr lang="pt-BR">
              <a:solidFill>
                <a:srgbClr val="000000"/>
              </a:solidFill>
              <a:latin typeface="-webkit-standard"/>
            </a:endParaRP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B7A68693-DA9D-724C-9CB3-F077D58901EA}"/>
              </a:ext>
            </a:extLst>
          </p:cNvPr>
          <p:cNvSpPr/>
          <p:nvPr/>
        </p:nvSpPr>
        <p:spPr>
          <a:xfrm>
            <a:off x="251518" y="2638653"/>
            <a:ext cx="27723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dirty="0" err="1">
                <a:latin typeface="+mj-lt"/>
              </a:rPr>
              <a:t>International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placement</a:t>
            </a:r>
            <a:r>
              <a:rPr lang="pt-BR" dirty="0">
                <a:latin typeface="+mj-lt"/>
              </a:rPr>
              <a:t> for FT MBA</a:t>
            </a:r>
            <a:endParaRPr lang="pt-BR" dirty="0"/>
          </a:p>
        </p:txBody>
      </p: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DF60D993-27B9-554C-B74D-A8C831B2BABC}"/>
              </a:ext>
            </a:extLst>
          </p:cNvPr>
          <p:cNvCxnSpPr>
            <a:cxnSpLocks/>
          </p:cNvCxnSpPr>
          <p:nvPr/>
        </p:nvCxnSpPr>
        <p:spPr>
          <a:xfrm>
            <a:off x="4427815" y="2926685"/>
            <a:ext cx="11325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45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DD88B22-5D18-7748-9A86-611ECC60977E}"/>
              </a:ext>
            </a:extLst>
          </p:cNvPr>
          <p:cNvSpPr txBox="1"/>
          <p:nvPr/>
        </p:nvSpPr>
        <p:spPr>
          <a:xfrm>
            <a:off x="827585" y="1196752"/>
            <a:ext cx="7920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Objetivos Estratégicos</a:t>
            </a:r>
          </a:p>
          <a:p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São os desafios que a instituição deverá suplantar para conseguir implementar a sua estratégia.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Definido com base na visão.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São as metas globais e amplas da organização e devem estar diretamente relacionadas a missão da empresa.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Exemplos: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000" dirty="0"/>
              <a:t>Aumentar a satisfação dos usuários em 20%;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000" dirty="0"/>
              <a:t>Reduzir os custos em 15%;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000" dirty="0"/>
              <a:t>Aumentar a relação candidato / vaga em 10%;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000" dirty="0"/>
              <a:t>Aumentar o fato de impacto médio das publicações em 15%.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7675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D38E20B-ADB1-4643-9047-529C3AC57199}"/>
              </a:ext>
            </a:extLst>
          </p:cNvPr>
          <p:cNvSpPr/>
          <p:nvPr/>
        </p:nvSpPr>
        <p:spPr>
          <a:xfrm>
            <a:off x="755576" y="980728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A </a:t>
            </a:r>
            <a:r>
              <a:rPr lang="pt-BR" sz="2400" dirty="0" err="1"/>
              <a:t>autoavaliação</a:t>
            </a:r>
            <a:r>
              <a:rPr lang="pt-BR" sz="2400" dirty="0"/>
              <a:t> favorece a </a:t>
            </a:r>
            <a:r>
              <a:rPr lang="pt-BR" sz="2400" dirty="0" err="1"/>
              <a:t>construção</a:t>
            </a:r>
            <a:r>
              <a:rPr lang="pt-BR" sz="2400" dirty="0"/>
              <a:t> da identidade, heterogeneidade e envolvimento dos programas avaliados.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/>
              <a:t>Acreditadoras internacionais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Produção de conhecimento + Formação discente com um processo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Envolve distintos atores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/>
              <a:t>Docentes, discentes, egressos, </a:t>
            </a:r>
            <a:r>
              <a:rPr lang="pt-BR" sz="2400" dirty="0" err="1"/>
              <a:t>técnicos</a:t>
            </a:r>
            <a:r>
              <a:rPr lang="pt-BR" sz="2400" dirty="0"/>
              <a:t> e outros.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/>
              <a:t>Conselho consultivo</a:t>
            </a:r>
          </a:p>
        </p:txBody>
      </p:sp>
    </p:spTree>
    <p:extLst>
      <p:ext uri="{BB962C8B-B14F-4D97-AF65-F5344CB8AC3E}">
        <p14:creationId xmlns:p14="http://schemas.microsoft.com/office/powerpoint/2010/main" val="888012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E7F2E67-7F66-9D49-A138-FF37B8ADD3F8}"/>
              </a:ext>
            </a:extLst>
          </p:cNvPr>
          <p:cNvSpPr/>
          <p:nvPr/>
        </p:nvSpPr>
        <p:spPr>
          <a:xfrm>
            <a:off x="683568" y="1096283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Exige tempo, recursos e </a:t>
            </a:r>
            <a:r>
              <a:rPr lang="pt-BR" sz="2400" dirty="0" err="1"/>
              <a:t>dedicação</a:t>
            </a:r>
            <a:r>
              <a:rPr lang="pt-BR" sz="24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O foco da </a:t>
            </a:r>
            <a:r>
              <a:rPr lang="pt-BR" sz="2400" dirty="0" err="1"/>
              <a:t>autoavaliação</a:t>
            </a:r>
            <a:r>
              <a:rPr lang="pt-BR" sz="2400" dirty="0"/>
              <a:t> é decidido pelos protagonistas. </a:t>
            </a:r>
          </a:p>
          <a:p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Ao </a:t>
            </a:r>
            <a:r>
              <a:rPr lang="pt-BR" sz="2400" dirty="0" err="1"/>
              <a:t>invés</a:t>
            </a:r>
            <a:r>
              <a:rPr lang="pt-BR" sz="2400" dirty="0"/>
              <a:t> da CAPES receber os resultados da </a:t>
            </a:r>
            <a:r>
              <a:rPr lang="pt-BR" sz="2400" dirty="0" err="1"/>
              <a:t>autoavaliação</a:t>
            </a:r>
            <a:r>
              <a:rPr lang="pt-BR" sz="2400" dirty="0"/>
              <a:t>, ela deverá acompanhar </a:t>
            </a:r>
            <a:r>
              <a:rPr lang="pt-BR" sz="2400" u="sng" dirty="0"/>
              <a:t>como os programas de </a:t>
            </a:r>
            <a:r>
              <a:rPr lang="pt-BR" sz="2400" u="sng" dirty="0" err="1"/>
              <a:t>pós</a:t>
            </a:r>
            <a:r>
              <a:rPr lang="pt-BR" sz="2400" u="sng" dirty="0"/>
              <a:t>- </a:t>
            </a:r>
            <a:r>
              <a:rPr lang="pt-BR" sz="2400" u="sng" dirty="0" err="1"/>
              <a:t>graduação</a:t>
            </a:r>
            <a:r>
              <a:rPr lang="pt-BR" sz="2400" u="sng" dirty="0"/>
              <a:t> </a:t>
            </a:r>
            <a:r>
              <a:rPr lang="pt-BR" sz="2400" u="sng" dirty="0" err="1"/>
              <a:t>estão</a:t>
            </a:r>
            <a:r>
              <a:rPr lang="pt-BR" sz="2400" u="sng" dirty="0"/>
              <a:t> conduzindo suas </a:t>
            </a:r>
            <a:r>
              <a:rPr lang="pt-BR" sz="2400" u="sng" dirty="0" err="1"/>
              <a:t>autoavaliações</a:t>
            </a:r>
            <a:r>
              <a:rPr lang="pt-BR" sz="24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/>
              <a:t>Informações estratégicas</a:t>
            </a:r>
          </a:p>
        </p:txBody>
      </p:sp>
    </p:spTree>
    <p:extLst>
      <p:ext uri="{BB962C8B-B14F-4D97-AF65-F5344CB8AC3E}">
        <p14:creationId xmlns:p14="http://schemas.microsoft.com/office/powerpoint/2010/main" val="2934740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660BE72-333B-0D43-9D0B-B546F4DCECC4}"/>
              </a:ext>
            </a:extLst>
          </p:cNvPr>
          <p:cNvSpPr/>
          <p:nvPr/>
        </p:nvSpPr>
        <p:spPr>
          <a:xfrm>
            <a:off x="755576" y="1028343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Detectar pontos fortes e potencialidades, tanto quanto discriminar pontos fracos dos programas e prever oportunidades e metas.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Deve-se estabelecer estas metas com clareza e de forma a representar a comunidade </a:t>
            </a:r>
            <a:r>
              <a:rPr lang="pt-BR" sz="2400" dirty="0" err="1"/>
              <a:t>acadêmica</a:t>
            </a:r>
            <a:r>
              <a:rPr lang="pt-BR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Estabelecer um </a:t>
            </a:r>
            <a:r>
              <a:rPr lang="pt-BR" sz="2400" dirty="0" err="1"/>
              <a:t>diálogo</a:t>
            </a:r>
            <a:r>
              <a:rPr lang="pt-BR" sz="2400" dirty="0"/>
              <a:t> com os quesitos e itens estabelecidos na ficha de </a:t>
            </a:r>
            <a:r>
              <a:rPr lang="pt-BR" sz="2400" dirty="0" err="1"/>
              <a:t>avaliação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9404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B55BFD0-F649-A84D-BB2B-D36FABB4A3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25" t="15001" r="21125" b="3800"/>
          <a:stretch/>
        </p:blipFill>
        <p:spPr>
          <a:xfrm>
            <a:off x="1403648" y="836711"/>
            <a:ext cx="6264696" cy="550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56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660BE72-333B-0D43-9D0B-B546F4DCECC4}"/>
              </a:ext>
            </a:extLst>
          </p:cNvPr>
          <p:cNvSpPr/>
          <p:nvPr/>
        </p:nvSpPr>
        <p:spPr>
          <a:xfrm>
            <a:off x="755576" y="1028343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Preparação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err="1"/>
              <a:t>Constituição</a:t>
            </a:r>
            <a:r>
              <a:rPr lang="pt-BR" sz="2400" dirty="0"/>
              <a:t> da equipe de </a:t>
            </a:r>
            <a:r>
              <a:rPr lang="pt-BR" sz="2400" dirty="0" err="1"/>
              <a:t>coordenação</a:t>
            </a:r>
            <a:r>
              <a:rPr lang="pt-BR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err="1"/>
              <a:t>Sensibilização</a:t>
            </a:r>
            <a:r>
              <a:rPr lang="pt-BR" sz="2400" dirty="0"/>
              <a:t> para </a:t>
            </a:r>
            <a:r>
              <a:rPr lang="pt-BR" sz="2400" dirty="0" err="1"/>
              <a:t>participação</a:t>
            </a:r>
            <a:r>
              <a:rPr lang="pt-BR" sz="2400" dirty="0"/>
              <a:t> de todos nos processos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Planejamento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 err="1"/>
              <a:t>Definição</a:t>
            </a:r>
            <a:r>
              <a:rPr lang="pt-BR" sz="2400" dirty="0"/>
              <a:t> dos </a:t>
            </a:r>
            <a:r>
              <a:rPr lang="pt-BR" sz="2400" dirty="0" err="1"/>
              <a:t>princípios</a:t>
            </a:r>
            <a:r>
              <a:rPr lang="pt-BR" sz="2400" dirty="0"/>
              <a:t> da </a:t>
            </a:r>
            <a:r>
              <a:rPr lang="pt-BR" sz="2400" dirty="0" err="1"/>
              <a:t>autoavaliação</a:t>
            </a:r>
            <a:endParaRPr lang="pt-BR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err="1"/>
              <a:t>Definição</a:t>
            </a:r>
            <a:r>
              <a:rPr lang="pt-BR" sz="2400" dirty="0"/>
              <a:t> dos aspectos a serem avaliados para representar a qualidade do Programa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err="1"/>
              <a:t>Definição</a:t>
            </a:r>
            <a:r>
              <a:rPr lang="pt-BR" sz="2400" dirty="0"/>
              <a:t> da </a:t>
            </a:r>
            <a:r>
              <a:rPr lang="pt-BR" sz="2400" dirty="0" err="1"/>
              <a:t>missão</a:t>
            </a:r>
            <a:r>
              <a:rPr lang="pt-BR" sz="2400" dirty="0"/>
              <a:t> e do planejamento </a:t>
            </a:r>
            <a:r>
              <a:rPr lang="pt-BR" sz="2400" dirty="0" err="1"/>
              <a:t>estratégico</a:t>
            </a:r>
            <a:r>
              <a:rPr lang="pt-BR" sz="2400" dirty="0"/>
              <a:t>, com metas e objetivos de </a:t>
            </a:r>
            <a:r>
              <a:rPr lang="pt-BR" sz="2400" dirty="0" err="1"/>
              <a:t>médio</a:t>
            </a:r>
            <a:r>
              <a:rPr lang="pt-BR" sz="2400" dirty="0"/>
              <a:t> e longo prazos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400" dirty="0" err="1"/>
              <a:t>Vinculação</a:t>
            </a:r>
            <a:r>
              <a:rPr lang="pt-BR" sz="2400" dirty="0"/>
              <a:t> ao PDI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400" dirty="0" err="1"/>
              <a:t>Diálogo</a:t>
            </a:r>
            <a:r>
              <a:rPr lang="pt-BR" sz="2400" dirty="0"/>
              <a:t> com os quesitos e itens da </a:t>
            </a:r>
            <a:r>
              <a:rPr lang="pt-BR" sz="2400" dirty="0" err="1"/>
              <a:t>avaliação</a:t>
            </a:r>
            <a:r>
              <a:rPr lang="pt-BR" sz="2400" dirty="0"/>
              <a:t> da CAPES.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1956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660BE72-333B-0D43-9D0B-B546F4DCECC4}"/>
              </a:ext>
            </a:extLst>
          </p:cNvPr>
          <p:cNvSpPr/>
          <p:nvPr/>
        </p:nvSpPr>
        <p:spPr>
          <a:xfrm>
            <a:off x="755576" y="882000"/>
            <a:ext cx="784887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Preparação</a:t>
            </a:r>
          </a:p>
          <a:p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err="1"/>
              <a:t>Definição</a:t>
            </a:r>
            <a:r>
              <a:rPr lang="pt-BR" sz="2000" dirty="0"/>
              <a:t> das abordagens de </a:t>
            </a:r>
            <a:r>
              <a:rPr lang="pt-BR" sz="2000" dirty="0" err="1"/>
              <a:t>avaliação</a:t>
            </a:r>
            <a:endParaRPr lang="pt-B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000" dirty="0"/>
              <a:t>Há possibilidade de </a:t>
            </a:r>
            <a:r>
              <a:rPr lang="pt-BR" sz="2000" dirty="0" err="1"/>
              <a:t>traçar</a:t>
            </a:r>
            <a:r>
              <a:rPr lang="pt-BR" sz="2000" dirty="0"/>
              <a:t> abordagens que focalizam o aluno, o evadido, o egresso, o professor, o corpo </a:t>
            </a:r>
            <a:r>
              <a:rPr lang="pt-BR" sz="2000" dirty="0" err="1"/>
              <a:t>técnico</a:t>
            </a:r>
            <a:r>
              <a:rPr lang="pt-BR" sz="2000" dirty="0"/>
              <a:t>, em </a:t>
            </a:r>
            <a:r>
              <a:rPr lang="pt-BR" sz="2000" dirty="0" err="1"/>
              <a:t>seminários</a:t>
            </a:r>
            <a:r>
              <a:rPr lang="pt-BR" sz="2000" dirty="0"/>
              <a:t> </a:t>
            </a:r>
            <a:r>
              <a:rPr lang="pt-BR" sz="2000" dirty="0" err="1"/>
              <a:t>periódicos</a:t>
            </a:r>
            <a:r>
              <a:rPr lang="pt-BR" sz="2000" dirty="0"/>
              <a:t> de </a:t>
            </a:r>
            <a:r>
              <a:rPr lang="pt-BR" sz="2000" dirty="0" err="1"/>
              <a:t>avaliação</a:t>
            </a:r>
            <a:r>
              <a:rPr lang="pt-BR" sz="2000" dirty="0"/>
              <a:t>, entre outras abordagens. </a:t>
            </a:r>
          </a:p>
          <a:p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err="1"/>
              <a:t>Definição</a:t>
            </a:r>
            <a:r>
              <a:rPr lang="pt-BR" sz="2000" dirty="0"/>
              <a:t> dos </a:t>
            </a:r>
            <a:r>
              <a:rPr lang="pt-BR" sz="2000" dirty="0" err="1"/>
              <a:t>critérios</a:t>
            </a:r>
            <a:r>
              <a:rPr lang="pt-BR" sz="2000" dirty="0"/>
              <a:t> de </a:t>
            </a:r>
            <a:r>
              <a:rPr lang="pt-BR" sz="2000" dirty="0" err="1"/>
              <a:t>avaliação</a:t>
            </a:r>
            <a:r>
              <a:rPr lang="pt-BR" sz="2000" dirty="0"/>
              <a:t> e a escala a ser adotada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000" dirty="0"/>
              <a:t>O que </a:t>
            </a:r>
            <a:r>
              <a:rPr lang="pt-BR" sz="2000" dirty="0" err="1"/>
              <a:t>sera</a:t>
            </a:r>
            <a:r>
              <a:rPr lang="pt-BR" sz="2000" dirty="0"/>
              <a:t>́ considerado ruim, </a:t>
            </a:r>
            <a:r>
              <a:rPr lang="pt-BR" sz="2000" dirty="0" err="1"/>
              <a:t>satisfatório</a:t>
            </a:r>
            <a:r>
              <a:rPr lang="pt-BR" sz="2000" dirty="0"/>
              <a:t> ou bom?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000" dirty="0"/>
              <a:t>Quantos </a:t>
            </a:r>
            <a:r>
              <a:rPr lang="pt-BR" sz="2000" dirty="0" err="1"/>
              <a:t>níveis</a:t>
            </a:r>
            <a:r>
              <a:rPr lang="pt-BR" sz="2000" dirty="0"/>
              <a:t> a escala de </a:t>
            </a:r>
            <a:r>
              <a:rPr lang="pt-BR" sz="2000" dirty="0" err="1"/>
              <a:t>avaliação</a:t>
            </a:r>
            <a:r>
              <a:rPr lang="pt-BR" sz="2000" dirty="0"/>
              <a:t> deve ter?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err="1"/>
              <a:t>Definição</a:t>
            </a:r>
            <a:r>
              <a:rPr lang="pt-BR" sz="2000" dirty="0"/>
              <a:t> dos usos dos resultados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000" dirty="0"/>
              <a:t>Que </a:t>
            </a:r>
            <a:r>
              <a:rPr lang="pt-BR" sz="2000" dirty="0" err="1"/>
              <a:t>decisões</a:t>
            </a:r>
            <a:r>
              <a:rPr lang="pt-BR" sz="2000" dirty="0"/>
              <a:t> dependem dos resultados da </a:t>
            </a:r>
            <a:r>
              <a:rPr lang="pt-BR" sz="2000" dirty="0" err="1"/>
              <a:t>avaliação</a:t>
            </a:r>
            <a:r>
              <a:rPr lang="pt-BR" sz="2000" dirty="0"/>
              <a:t>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000" dirty="0"/>
              <a:t>Quem </a:t>
            </a:r>
            <a:r>
              <a:rPr lang="pt-BR" sz="2000" dirty="0" err="1"/>
              <a:t>sera</a:t>
            </a:r>
            <a:r>
              <a:rPr lang="pt-BR" sz="2000" dirty="0"/>
              <a:t>́ </a:t>
            </a:r>
            <a:r>
              <a:rPr lang="pt-BR" sz="2000" dirty="0" err="1"/>
              <a:t>responsável</a:t>
            </a:r>
            <a:r>
              <a:rPr lang="pt-BR" sz="2000" dirty="0"/>
              <a:t> pela tomada de tais </a:t>
            </a:r>
            <a:r>
              <a:rPr lang="pt-BR" sz="2000" dirty="0" err="1"/>
              <a:t>decisões</a:t>
            </a:r>
            <a:r>
              <a:rPr lang="pt-BR" sz="2000" dirty="0"/>
              <a:t>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000" dirty="0"/>
              <a:t>Como a </a:t>
            </a:r>
            <a:r>
              <a:rPr lang="pt-BR" sz="2000" dirty="0" err="1"/>
              <a:t>implementação</a:t>
            </a:r>
            <a:r>
              <a:rPr lang="pt-BR" sz="2000" dirty="0"/>
              <a:t> delas </a:t>
            </a:r>
            <a:r>
              <a:rPr lang="pt-BR" sz="2000" dirty="0" err="1"/>
              <a:t>sera</a:t>
            </a:r>
            <a:r>
              <a:rPr lang="pt-BR" sz="2000" dirty="0"/>
              <a:t>́ acompanhada e avaliada?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err="1"/>
              <a:t>Definição</a:t>
            </a:r>
            <a:r>
              <a:rPr lang="pt-BR" sz="2000" dirty="0"/>
              <a:t> da periodicidade da coleta dos dados</a:t>
            </a:r>
          </a:p>
        </p:txBody>
      </p:sp>
    </p:spTree>
    <p:extLst>
      <p:ext uri="{BB962C8B-B14F-4D97-AF65-F5344CB8AC3E}">
        <p14:creationId xmlns:p14="http://schemas.microsoft.com/office/powerpoint/2010/main" val="2484437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660BE72-333B-0D43-9D0B-B546F4DCECC4}"/>
              </a:ext>
            </a:extLst>
          </p:cNvPr>
          <p:cNvSpPr/>
          <p:nvPr/>
        </p:nvSpPr>
        <p:spPr>
          <a:xfrm>
            <a:off x="755576" y="1028343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/>
          </a:p>
          <a:p>
            <a:r>
              <a:rPr lang="pt-BR" sz="2400" dirty="0" err="1"/>
              <a:t>Elaboração</a:t>
            </a:r>
            <a:r>
              <a:rPr lang="pt-BR" sz="2400" dirty="0"/>
              <a:t> de projeto de </a:t>
            </a:r>
            <a:r>
              <a:rPr lang="pt-BR" sz="2400" dirty="0" err="1"/>
              <a:t>autoavaliação</a:t>
            </a:r>
            <a:r>
              <a:rPr lang="pt-BR" sz="2400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Objetivos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err="1"/>
              <a:t>Estratégias</a:t>
            </a:r>
            <a:r>
              <a:rPr lang="pt-BR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err="1"/>
              <a:t>Método</a:t>
            </a:r>
            <a:r>
              <a:rPr lang="pt-BR" sz="2400" dirty="0"/>
              <a:t> – </a:t>
            </a:r>
            <a:r>
              <a:rPr lang="pt-BR" sz="2400" dirty="0" err="1"/>
              <a:t>técnicas</a:t>
            </a:r>
            <a:r>
              <a:rPr lang="pt-BR" sz="2400" dirty="0"/>
              <a:t>, instrumentos, formas de </a:t>
            </a:r>
            <a:r>
              <a:rPr lang="pt-BR" sz="2400" dirty="0" err="1"/>
              <a:t>análise</a:t>
            </a:r>
            <a:r>
              <a:rPr lang="pt-BR" sz="2400" dirty="0"/>
              <a:t>, </a:t>
            </a:r>
            <a:r>
              <a:rPr lang="pt-BR" sz="2400" dirty="0" err="1"/>
              <a:t>frequência</a:t>
            </a:r>
            <a:r>
              <a:rPr lang="pt-BR" sz="2400" dirty="0"/>
              <a:t> de coleta de dados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Cronograma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Recursos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Equipe de </a:t>
            </a:r>
            <a:r>
              <a:rPr lang="pt-BR" sz="2400" dirty="0" err="1"/>
              <a:t>implementação</a:t>
            </a:r>
            <a:r>
              <a:rPr lang="pt-BR" sz="2400" dirty="0"/>
              <a:t> / responsabilidades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Formas de </a:t>
            </a:r>
            <a:r>
              <a:rPr lang="pt-BR" sz="2400" dirty="0" err="1"/>
              <a:t>disseminação</a:t>
            </a:r>
            <a:r>
              <a:rPr lang="pt-BR" sz="2400" dirty="0"/>
              <a:t> dos resultados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Monitoramento do uso dos resultados </a:t>
            </a:r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771718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11394</TotalTime>
  <Words>1833</Words>
  <Application>Microsoft Macintosh PowerPoint</Application>
  <PresentationFormat>Apresentação na tela (4:3)</PresentationFormat>
  <Paragraphs>324</Paragraphs>
  <Slides>25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3" baseType="lpstr">
      <vt:lpstr>Arial Unicode MS</vt:lpstr>
      <vt:lpstr>-webkit-standard</vt:lpstr>
      <vt:lpstr>Arial</vt:lpstr>
      <vt:lpstr>Arial Narrow</vt:lpstr>
      <vt:lpstr>Calibri</vt:lpstr>
      <vt:lpstr>Tahoma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Virginia Cosenza Zucchi</dc:creator>
  <cp:lastModifiedBy>Microsoft Office User</cp:lastModifiedBy>
  <cp:revision>148</cp:revision>
  <cp:lastPrinted>2018-02-06T17:25:35Z</cp:lastPrinted>
  <dcterms:created xsi:type="dcterms:W3CDTF">2014-11-13T12:11:21Z</dcterms:created>
  <dcterms:modified xsi:type="dcterms:W3CDTF">2020-02-13T15:36:04Z</dcterms:modified>
</cp:coreProperties>
</file>