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4" r:id="rId2"/>
    <p:sldId id="302" r:id="rId3"/>
    <p:sldId id="303" r:id="rId4"/>
    <p:sldId id="311" r:id="rId5"/>
    <p:sldId id="283" r:id="rId6"/>
    <p:sldId id="286" r:id="rId7"/>
    <p:sldId id="266" r:id="rId8"/>
    <p:sldId id="287" r:id="rId9"/>
    <p:sldId id="259" r:id="rId10"/>
    <p:sldId id="288" r:id="rId11"/>
    <p:sldId id="264" r:id="rId12"/>
    <p:sldId id="289" r:id="rId13"/>
    <p:sldId id="262" r:id="rId14"/>
    <p:sldId id="290" r:id="rId15"/>
    <p:sldId id="273" r:id="rId16"/>
    <p:sldId id="291" r:id="rId17"/>
    <p:sldId id="304" r:id="rId18"/>
    <p:sldId id="305" r:id="rId19"/>
    <p:sldId id="306" r:id="rId20"/>
    <p:sldId id="307" r:id="rId21"/>
    <p:sldId id="312" r:id="rId22"/>
    <p:sldId id="308" r:id="rId23"/>
    <p:sldId id="309" r:id="rId24"/>
    <p:sldId id="310" r:id="rId25"/>
    <p:sldId id="28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CD52BEE-9AD3-4635-8D7F-D8D394C7DD1D}">
          <p14:sldIdLst>
            <p14:sldId id="284"/>
            <p14:sldId id="302"/>
            <p14:sldId id="303"/>
            <p14:sldId id="311"/>
            <p14:sldId id="283"/>
            <p14:sldId id="286"/>
            <p14:sldId id="266"/>
            <p14:sldId id="287"/>
            <p14:sldId id="259"/>
            <p14:sldId id="288"/>
            <p14:sldId id="264"/>
            <p14:sldId id="289"/>
            <p14:sldId id="262"/>
            <p14:sldId id="290"/>
            <p14:sldId id="273"/>
            <p14:sldId id="291"/>
            <p14:sldId id="304"/>
            <p14:sldId id="305"/>
            <p14:sldId id="306"/>
            <p14:sldId id="307"/>
            <p14:sldId id="312"/>
            <p14:sldId id="308"/>
            <p14:sldId id="309"/>
            <p14:sldId id="310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Torales Porto" initials="VTP" lastIdx="1" clrIdx="0">
    <p:extLst>
      <p:ext uri="{19B8F6BF-5375-455C-9EA6-DF929625EA0E}">
        <p15:presenceInfo xmlns:p15="http://schemas.microsoft.com/office/powerpoint/2012/main" userId="S-1-5-21-867255662-167387750-1553874782-88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DC9EB-2546-43E3-83BB-60E47DA9AFDE}" type="doc">
      <dgm:prSet loTypeId="urn:microsoft.com/office/officeart/2005/8/layout/gear1" loCatId="process" qsTypeId="urn:microsoft.com/office/officeart/2005/8/quickstyle/simple1" qsCatId="simple" csTypeId="urn:microsoft.com/office/officeart/2005/8/colors/accent5_2" csCatId="accent5" phldr="1"/>
      <dgm:spPr/>
    </dgm:pt>
    <dgm:pt modelId="{7393D4F5-3F77-40D5-B7D0-C144DEC0FE12}">
      <dgm:prSet phldrT="[Texto]"/>
      <dgm:spPr/>
      <dgm:t>
        <a:bodyPr/>
        <a:lstStyle/>
        <a:p>
          <a:r>
            <a:rPr lang="pt-BR" dirty="0" smtClean="0"/>
            <a:t>QUALIFICAÇÃO PROFISSIONAL</a:t>
          </a:r>
          <a:endParaRPr lang="pt-BR" dirty="0"/>
        </a:p>
      </dgm:t>
    </dgm:pt>
    <dgm:pt modelId="{4654161A-21B0-4FDA-90A4-6EFA53A8547B}" type="parTrans" cxnId="{8243EF34-B487-462F-A7FD-6074D1873758}">
      <dgm:prSet/>
      <dgm:spPr/>
      <dgm:t>
        <a:bodyPr/>
        <a:lstStyle/>
        <a:p>
          <a:endParaRPr lang="pt-BR"/>
        </a:p>
      </dgm:t>
    </dgm:pt>
    <dgm:pt modelId="{DA2B2D1E-D7F9-4213-A784-C5B29B9E2A71}" type="sibTrans" cxnId="{8243EF34-B487-462F-A7FD-6074D1873758}">
      <dgm:prSet/>
      <dgm:spPr/>
      <dgm:t>
        <a:bodyPr/>
        <a:lstStyle/>
        <a:p>
          <a:endParaRPr lang="pt-BR"/>
        </a:p>
      </dgm:t>
    </dgm:pt>
    <dgm:pt modelId="{700B69FB-3EEB-436F-8244-252B80FDCF6F}">
      <dgm:prSet phldrT="[Texto]"/>
      <dgm:spPr/>
      <dgm:t>
        <a:bodyPr/>
        <a:lstStyle/>
        <a:p>
          <a:r>
            <a:rPr lang="pt-BR" dirty="0" smtClean="0"/>
            <a:t>SERVIÇO</a:t>
          </a:r>
          <a:endParaRPr lang="pt-BR" dirty="0"/>
        </a:p>
      </dgm:t>
    </dgm:pt>
    <dgm:pt modelId="{B5B0E85B-1FC8-4974-BFA9-A5E994C15498}" type="parTrans" cxnId="{6AE834B2-1CBA-4AF6-8945-3F28474C518D}">
      <dgm:prSet/>
      <dgm:spPr/>
      <dgm:t>
        <a:bodyPr/>
        <a:lstStyle/>
        <a:p>
          <a:endParaRPr lang="pt-BR"/>
        </a:p>
      </dgm:t>
    </dgm:pt>
    <dgm:pt modelId="{225D0142-6336-4F7A-8264-3A09B33B8B10}" type="sibTrans" cxnId="{6AE834B2-1CBA-4AF6-8945-3F28474C518D}">
      <dgm:prSet/>
      <dgm:spPr/>
      <dgm:t>
        <a:bodyPr/>
        <a:lstStyle/>
        <a:p>
          <a:endParaRPr lang="pt-BR"/>
        </a:p>
      </dgm:t>
    </dgm:pt>
    <dgm:pt modelId="{76408BF0-BB54-40C9-BD93-748EB63C34C0}">
      <dgm:prSet phldrT="[Texto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 smtClean="0"/>
            <a:t>ENSINO</a:t>
          </a:r>
        </a:p>
      </dgm:t>
    </dgm:pt>
    <dgm:pt modelId="{8D17A2CF-A15B-467A-B5C1-F1A90EBDFAE6}" type="parTrans" cxnId="{287493E5-6B0A-4298-ACDB-DFB0D8DFA0EF}">
      <dgm:prSet/>
      <dgm:spPr/>
      <dgm:t>
        <a:bodyPr/>
        <a:lstStyle/>
        <a:p>
          <a:endParaRPr lang="pt-BR"/>
        </a:p>
      </dgm:t>
    </dgm:pt>
    <dgm:pt modelId="{F48F0439-6F1D-405C-AFB5-C5B13626D0E2}" type="sibTrans" cxnId="{287493E5-6B0A-4298-ACDB-DFB0D8DFA0EF}">
      <dgm:prSet/>
      <dgm:spPr/>
      <dgm:t>
        <a:bodyPr/>
        <a:lstStyle/>
        <a:p>
          <a:endParaRPr lang="pt-BR"/>
        </a:p>
      </dgm:t>
    </dgm:pt>
    <dgm:pt modelId="{37773744-C065-49B7-9AD5-1B325D92C86E}" type="pres">
      <dgm:prSet presAssocID="{CF6DC9EB-2546-43E3-83BB-60E47DA9AFD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D772EAC-F4C2-480E-BA04-F3181CD66FB5}" type="pres">
      <dgm:prSet presAssocID="{7393D4F5-3F77-40D5-B7D0-C144DEC0FE1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D8D25A-C0FE-45B4-8892-26AC9C1DD6A2}" type="pres">
      <dgm:prSet presAssocID="{7393D4F5-3F77-40D5-B7D0-C144DEC0FE12}" presName="gear1srcNode" presStyleLbl="node1" presStyleIdx="0" presStyleCnt="3"/>
      <dgm:spPr/>
    </dgm:pt>
    <dgm:pt modelId="{6FBB5E85-96D6-4A69-88E8-152794DE1C5F}" type="pres">
      <dgm:prSet presAssocID="{7393D4F5-3F77-40D5-B7D0-C144DEC0FE12}" presName="gear1dstNode" presStyleLbl="node1" presStyleIdx="0" presStyleCnt="3"/>
      <dgm:spPr/>
    </dgm:pt>
    <dgm:pt modelId="{CD7829F1-49CE-4153-86AE-2049C4701583}" type="pres">
      <dgm:prSet presAssocID="{700B69FB-3EEB-436F-8244-252B80FDCF6F}" presName="gear2" presStyleLbl="node1" presStyleIdx="1" presStyleCnt="3">
        <dgm:presLayoutVars>
          <dgm:chMax val="1"/>
          <dgm:bulletEnabled val="1"/>
        </dgm:presLayoutVars>
      </dgm:prSet>
      <dgm:spPr/>
    </dgm:pt>
    <dgm:pt modelId="{13E8D830-55F9-45E0-BB1E-788AE9A72C8D}" type="pres">
      <dgm:prSet presAssocID="{700B69FB-3EEB-436F-8244-252B80FDCF6F}" presName="gear2srcNode" presStyleLbl="node1" presStyleIdx="1" presStyleCnt="3"/>
      <dgm:spPr/>
    </dgm:pt>
    <dgm:pt modelId="{D0AB1879-8545-4C37-909F-4805C44C6CE5}" type="pres">
      <dgm:prSet presAssocID="{700B69FB-3EEB-436F-8244-252B80FDCF6F}" presName="gear2dstNode" presStyleLbl="node1" presStyleIdx="1" presStyleCnt="3"/>
      <dgm:spPr/>
    </dgm:pt>
    <dgm:pt modelId="{ACE1DDC7-CBFA-4292-923B-0DB519C6669B}" type="pres">
      <dgm:prSet presAssocID="{76408BF0-BB54-40C9-BD93-748EB63C34C0}" presName="gear3" presStyleLbl="node1" presStyleIdx="2" presStyleCnt="3"/>
      <dgm:spPr/>
      <dgm:t>
        <a:bodyPr/>
        <a:lstStyle/>
        <a:p>
          <a:endParaRPr lang="pt-BR"/>
        </a:p>
      </dgm:t>
    </dgm:pt>
    <dgm:pt modelId="{7A96D799-9E72-4E9F-9249-3A2B3FC53BF5}" type="pres">
      <dgm:prSet presAssocID="{76408BF0-BB54-40C9-BD93-748EB63C34C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489691-BE91-4D47-A125-BD51F0E9BEB9}" type="pres">
      <dgm:prSet presAssocID="{76408BF0-BB54-40C9-BD93-748EB63C34C0}" presName="gear3srcNode" presStyleLbl="node1" presStyleIdx="2" presStyleCnt="3"/>
      <dgm:spPr/>
    </dgm:pt>
    <dgm:pt modelId="{24AC9A3C-8077-44E8-8F2C-4D12700ED739}" type="pres">
      <dgm:prSet presAssocID="{76408BF0-BB54-40C9-BD93-748EB63C34C0}" presName="gear3dstNode" presStyleLbl="node1" presStyleIdx="2" presStyleCnt="3"/>
      <dgm:spPr/>
    </dgm:pt>
    <dgm:pt modelId="{58969938-90BC-4D4C-B1C2-0D082016D7B9}" type="pres">
      <dgm:prSet presAssocID="{DA2B2D1E-D7F9-4213-A784-C5B29B9E2A71}" presName="connector1" presStyleLbl="sibTrans2D1" presStyleIdx="0" presStyleCnt="3"/>
      <dgm:spPr/>
    </dgm:pt>
    <dgm:pt modelId="{8AED5EF0-FD9C-40FB-8563-33871223418A}" type="pres">
      <dgm:prSet presAssocID="{225D0142-6336-4F7A-8264-3A09B33B8B10}" presName="connector2" presStyleLbl="sibTrans2D1" presStyleIdx="1" presStyleCnt="3"/>
      <dgm:spPr/>
    </dgm:pt>
    <dgm:pt modelId="{B5E27FC7-5A92-4007-8EAB-D0016901D1CE}" type="pres">
      <dgm:prSet presAssocID="{F48F0439-6F1D-405C-AFB5-C5B13626D0E2}" presName="connector3" presStyleLbl="sibTrans2D1" presStyleIdx="2" presStyleCnt="3"/>
      <dgm:spPr/>
    </dgm:pt>
  </dgm:ptLst>
  <dgm:cxnLst>
    <dgm:cxn modelId="{69E44997-20B7-408A-AC35-C64A6F02F4F1}" type="presOf" srcId="{7393D4F5-3F77-40D5-B7D0-C144DEC0FE12}" destId="{6FBB5E85-96D6-4A69-88E8-152794DE1C5F}" srcOrd="2" destOrd="0" presId="urn:microsoft.com/office/officeart/2005/8/layout/gear1"/>
    <dgm:cxn modelId="{CAB4F9B5-B352-4D0B-9636-E90F4659F618}" type="presOf" srcId="{76408BF0-BB54-40C9-BD93-748EB63C34C0}" destId="{24AC9A3C-8077-44E8-8F2C-4D12700ED739}" srcOrd="3" destOrd="0" presId="urn:microsoft.com/office/officeart/2005/8/layout/gear1"/>
    <dgm:cxn modelId="{038362F0-9713-4F52-8DFB-0DECDA8E21DB}" type="presOf" srcId="{76408BF0-BB54-40C9-BD93-748EB63C34C0}" destId="{7F489691-BE91-4D47-A125-BD51F0E9BEB9}" srcOrd="2" destOrd="0" presId="urn:microsoft.com/office/officeart/2005/8/layout/gear1"/>
    <dgm:cxn modelId="{5FD48AC1-0E8B-4D33-B18F-0F24827E5305}" type="presOf" srcId="{700B69FB-3EEB-436F-8244-252B80FDCF6F}" destId="{13E8D830-55F9-45E0-BB1E-788AE9A72C8D}" srcOrd="1" destOrd="0" presId="urn:microsoft.com/office/officeart/2005/8/layout/gear1"/>
    <dgm:cxn modelId="{287493E5-6B0A-4298-ACDB-DFB0D8DFA0EF}" srcId="{CF6DC9EB-2546-43E3-83BB-60E47DA9AFDE}" destId="{76408BF0-BB54-40C9-BD93-748EB63C34C0}" srcOrd="2" destOrd="0" parTransId="{8D17A2CF-A15B-467A-B5C1-F1A90EBDFAE6}" sibTransId="{F48F0439-6F1D-405C-AFB5-C5B13626D0E2}"/>
    <dgm:cxn modelId="{C87632CF-8115-49C6-A925-0EE493AFB776}" type="presOf" srcId="{76408BF0-BB54-40C9-BD93-748EB63C34C0}" destId="{ACE1DDC7-CBFA-4292-923B-0DB519C6669B}" srcOrd="0" destOrd="0" presId="urn:microsoft.com/office/officeart/2005/8/layout/gear1"/>
    <dgm:cxn modelId="{93EBF9F4-5A59-4999-B9EA-D0E6F01EEAB9}" type="presOf" srcId="{7393D4F5-3F77-40D5-B7D0-C144DEC0FE12}" destId="{48D8D25A-C0FE-45B4-8892-26AC9C1DD6A2}" srcOrd="1" destOrd="0" presId="urn:microsoft.com/office/officeart/2005/8/layout/gear1"/>
    <dgm:cxn modelId="{E8760456-C0F5-4F25-B83A-09430D956419}" type="presOf" srcId="{CF6DC9EB-2546-43E3-83BB-60E47DA9AFDE}" destId="{37773744-C065-49B7-9AD5-1B325D92C86E}" srcOrd="0" destOrd="0" presId="urn:microsoft.com/office/officeart/2005/8/layout/gear1"/>
    <dgm:cxn modelId="{8243EF34-B487-462F-A7FD-6074D1873758}" srcId="{CF6DC9EB-2546-43E3-83BB-60E47DA9AFDE}" destId="{7393D4F5-3F77-40D5-B7D0-C144DEC0FE12}" srcOrd="0" destOrd="0" parTransId="{4654161A-21B0-4FDA-90A4-6EFA53A8547B}" sibTransId="{DA2B2D1E-D7F9-4213-A784-C5B29B9E2A71}"/>
    <dgm:cxn modelId="{66EEB4F4-0C23-4F03-B601-84F0492CB0FE}" type="presOf" srcId="{7393D4F5-3F77-40D5-B7D0-C144DEC0FE12}" destId="{CD772EAC-F4C2-480E-BA04-F3181CD66FB5}" srcOrd="0" destOrd="0" presId="urn:microsoft.com/office/officeart/2005/8/layout/gear1"/>
    <dgm:cxn modelId="{3E41C5FF-0DD1-43E3-83E9-B3F938CB4947}" type="presOf" srcId="{76408BF0-BB54-40C9-BD93-748EB63C34C0}" destId="{7A96D799-9E72-4E9F-9249-3A2B3FC53BF5}" srcOrd="1" destOrd="0" presId="urn:microsoft.com/office/officeart/2005/8/layout/gear1"/>
    <dgm:cxn modelId="{1C133766-4E5C-46C2-BD0D-04D850DDFD4C}" type="presOf" srcId="{225D0142-6336-4F7A-8264-3A09B33B8B10}" destId="{8AED5EF0-FD9C-40FB-8563-33871223418A}" srcOrd="0" destOrd="0" presId="urn:microsoft.com/office/officeart/2005/8/layout/gear1"/>
    <dgm:cxn modelId="{D0A1FB80-DEFE-4A69-84CB-AF1C8073475A}" type="presOf" srcId="{DA2B2D1E-D7F9-4213-A784-C5B29B9E2A71}" destId="{58969938-90BC-4D4C-B1C2-0D082016D7B9}" srcOrd="0" destOrd="0" presId="urn:microsoft.com/office/officeart/2005/8/layout/gear1"/>
    <dgm:cxn modelId="{B2B02F82-F625-48F2-90B0-A49E574C3F84}" type="presOf" srcId="{F48F0439-6F1D-405C-AFB5-C5B13626D0E2}" destId="{B5E27FC7-5A92-4007-8EAB-D0016901D1CE}" srcOrd="0" destOrd="0" presId="urn:microsoft.com/office/officeart/2005/8/layout/gear1"/>
    <dgm:cxn modelId="{6AE834B2-1CBA-4AF6-8945-3F28474C518D}" srcId="{CF6DC9EB-2546-43E3-83BB-60E47DA9AFDE}" destId="{700B69FB-3EEB-436F-8244-252B80FDCF6F}" srcOrd="1" destOrd="0" parTransId="{B5B0E85B-1FC8-4974-BFA9-A5E994C15498}" sibTransId="{225D0142-6336-4F7A-8264-3A09B33B8B10}"/>
    <dgm:cxn modelId="{E2AD694F-45F1-403B-98F4-B12CD5923285}" type="presOf" srcId="{700B69FB-3EEB-436F-8244-252B80FDCF6F}" destId="{CD7829F1-49CE-4153-86AE-2049C4701583}" srcOrd="0" destOrd="0" presId="urn:microsoft.com/office/officeart/2005/8/layout/gear1"/>
    <dgm:cxn modelId="{B69BE740-5E0E-4F60-ADD8-2B565E1105E5}" type="presOf" srcId="{700B69FB-3EEB-436F-8244-252B80FDCF6F}" destId="{D0AB1879-8545-4C37-909F-4805C44C6CE5}" srcOrd="2" destOrd="0" presId="urn:microsoft.com/office/officeart/2005/8/layout/gear1"/>
    <dgm:cxn modelId="{91FBB0D3-E003-46E7-85C6-383D8E9E3F38}" type="presParOf" srcId="{37773744-C065-49B7-9AD5-1B325D92C86E}" destId="{CD772EAC-F4C2-480E-BA04-F3181CD66FB5}" srcOrd="0" destOrd="0" presId="urn:microsoft.com/office/officeart/2005/8/layout/gear1"/>
    <dgm:cxn modelId="{70161172-15B1-476B-9691-D30EDD814BF2}" type="presParOf" srcId="{37773744-C065-49B7-9AD5-1B325D92C86E}" destId="{48D8D25A-C0FE-45B4-8892-26AC9C1DD6A2}" srcOrd="1" destOrd="0" presId="urn:microsoft.com/office/officeart/2005/8/layout/gear1"/>
    <dgm:cxn modelId="{CFF0096C-AAEF-44FF-B8C7-DCCF4FF35D89}" type="presParOf" srcId="{37773744-C065-49B7-9AD5-1B325D92C86E}" destId="{6FBB5E85-96D6-4A69-88E8-152794DE1C5F}" srcOrd="2" destOrd="0" presId="urn:microsoft.com/office/officeart/2005/8/layout/gear1"/>
    <dgm:cxn modelId="{F676C6FC-BC84-4C38-A882-D3A005ED3B7A}" type="presParOf" srcId="{37773744-C065-49B7-9AD5-1B325D92C86E}" destId="{CD7829F1-49CE-4153-86AE-2049C4701583}" srcOrd="3" destOrd="0" presId="urn:microsoft.com/office/officeart/2005/8/layout/gear1"/>
    <dgm:cxn modelId="{B2621439-D458-4C35-A1DE-7730875DAB29}" type="presParOf" srcId="{37773744-C065-49B7-9AD5-1B325D92C86E}" destId="{13E8D830-55F9-45E0-BB1E-788AE9A72C8D}" srcOrd="4" destOrd="0" presId="urn:microsoft.com/office/officeart/2005/8/layout/gear1"/>
    <dgm:cxn modelId="{18320B28-A388-463A-9E06-618B6A1AD80A}" type="presParOf" srcId="{37773744-C065-49B7-9AD5-1B325D92C86E}" destId="{D0AB1879-8545-4C37-909F-4805C44C6CE5}" srcOrd="5" destOrd="0" presId="urn:microsoft.com/office/officeart/2005/8/layout/gear1"/>
    <dgm:cxn modelId="{10C85BF1-DC3A-41EA-9993-9281FC115B06}" type="presParOf" srcId="{37773744-C065-49B7-9AD5-1B325D92C86E}" destId="{ACE1DDC7-CBFA-4292-923B-0DB519C6669B}" srcOrd="6" destOrd="0" presId="urn:microsoft.com/office/officeart/2005/8/layout/gear1"/>
    <dgm:cxn modelId="{A5BF0C6E-73F4-459A-8245-8082C56CDB68}" type="presParOf" srcId="{37773744-C065-49B7-9AD5-1B325D92C86E}" destId="{7A96D799-9E72-4E9F-9249-3A2B3FC53BF5}" srcOrd="7" destOrd="0" presId="urn:microsoft.com/office/officeart/2005/8/layout/gear1"/>
    <dgm:cxn modelId="{477730AD-4FB8-4E05-9C79-47891CE40994}" type="presParOf" srcId="{37773744-C065-49B7-9AD5-1B325D92C86E}" destId="{7F489691-BE91-4D47-A125-BD51F0E9BEB9}" srcOrd="8" destOrd="0" presId="urn:microsoft.com/office/officeart/2005/8/layout/gear1"/>
    <dgm:cxn modelId="{A18F353C-563D-4B08-BC16-AC4C38413227}" type="presParOf" srcId="{37773744-C065-49B7-9AD5-1B325D92C86E}" destId="{24AC9A3C-8077-44E8-8F2C-4D12700ED739}" srcOrd="9" destOrd="0" presId="urn:microsoft.com/office/officeart/2005/8/layout/gear1"/>
    <dgm:cxn modelId="{0988891A-8B1C-4446-B297-B44EF37EB760}" type="presParOf" srcId="{37773744-C065-49B7-9AD5-1B325D92C86E}" destId="{58969938-90BC-4D4C-B1C2-0D082016D7B9}" srcOrd="10" destOrd="0" presId="urn:microsoft.com/office/officeart/2005/8/layout/gear1"/>
    <dgm:cxn modelId="{59B520F5-3043-4245-A3FF-F407CCABC4F8}" type="presParOf" srcId="{37773744-C065-49B7-9AD5-1B325D92C86E}" destId="{8AED5EF0-FD9C-40FB-8563-33871223418A}" srcOrd="11" destOrd="0" presId="urn:microsoft.com/office/officeart/2005/8/layout/gear1"/>
    <dgm:cxn modelId="{4ECFAAB0-39C7-47D9-BFC3-24D7EC5E8988}" type="presParOf" srcId="{37773744-C065-49B7-9AD5-1B325D92C86E}" destId="{B5E27FC7-5A92-4007-8EAB-D0016901D1C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2EAC-F4C2-480E-BA04-F3181CD66FB5}">
      <dsp:nvSpPr>
        <dsp:cNvPr id="0" name=""/>
        <dsp:cNvSpPr/>
      </dsp:nvSpPr>
      <dsp:spPr>
        <a:xfrm>
          <a:off x="3010854" y="1951573"/>
          <a:ext cx="2385256" cy="2385256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QUALIFICAÇÃO PROFISSIONAL</a:t>
          </a:r>
          <a:endParaRPr lang="pt-BR" sz="1400" kern="1200" dirty="0"/>
        </a:p>
      </dsp:txBody>
      <dsp:txXfrm>
        <a:off x="3490397" y="2510308"/>
        <a:ext cx="1426170" cy="1226071"/>
      </dsp:txXfrm>
    </dsp:sp>
    <dsp:sp modelId="{CD7829F1-49CE-4153-86AE-2049C4701583}">
      <dsp:nvSpPr>
        <dsp:cNvPr id="0" name=""/>
        <dsp:cNvSpPr/>
      </dsp:nvSpPr>
      <dsp:spPr>
        <a:xfrm>
          <a:off x="1623068" y="1387785"/>
          <a:ext cx="1734732" cy="1734732"/>
        </a:xfrm>
        <a:prstGeom prst="gear6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SERVIÇO</a:t>
          </a:r>
          <a:endParaRPr lang="pt-BR" sz="1400" kern="1200" dirty="0"/>
        </a:p>
      </dsp:txBody>
      <dsp:txXfrm>
        <a:off x="2059792" y="1827149"/>
        <a:ext cx="861284" cy="856004"/>
      </dsp:txXfrm>
    </dsp:sp>
    <dsp:sp modelId="{ACE1DDC7-CBFA-4292-923B-0DB519C6669B}">
      <dsp:nvSpPr>
        <dsp:cNvPr id="0" name=""/>
        <dsp:cNvSpPr/>
      </dsp:nvSpPr>
      <dsp:spPr>
        <a:xfrm rot="20700000">
          <a:off x="2594695" y="190997"/>
          <a:ext cx="1699683" cy="1699683"/>
        </a:xfrm>
        <a:prstGeom prst="gear6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kern="1200" dirty="0" smtClean="0"/>
            <a:t>ENSINO</a:t>
          </a:r>
        </a:p>
      </dsp:txBody>
      <dsp:txXfrm rot="-20700000">
        <a:off x="2967485" y="563787"/>
        <a:ext cx="954102" cy="954102"/>
      </dsp:txXfrm>
    </dsp:sp>
    <dsp:sp modelId="{58969938-90BC-4D4C-B1C2-0D082016D7B9}">
      <dsp:nvSpPr>
        <dsp:cNvPr id="0" name=""/>
        <dsp:cNvSpPr/>
      </dsp:nvSpPr>
      <dsp:spPr>
        <a:xfrm>
          <a:off x="2829008" y="1590752"/>
          <a:ext cx="3053128" cy="3053128"/>
        </a:xfrm>
        <a:prstGeom prst="circularArrow">
          <a:avLst>
            <a:gd name="adj1" fmla="val 4687"/>
            <a:gd name="adj2" fmla="val 299029"/>
            <a:gd name="adj3" fmla="val 2519514"/>
            <a:gd name="adj4" fmla="val 15854082"/>
            <a:gd name="adj5" fmla="val 546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D5EF0-FD9C-40FB-8563-33871223418A}">
      <dsp:nvSpPr>
        <dsp:cNvPr id="0" name=""/>
        <dsp:cNvSpPr/>
      </dsp:nvSpPr>
      <dsp:spPr>
        <a:xfrm>
          <a:off x="1315850" y="1003343"/>
          <a:ext cx="2218288" cy="22182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27FC7-5A92-4007-8EAB-D0016901D1CE}">
      <dsp:nvSpPr>
        <dsp:cNvPr id="0" name=""/>
        <dsp:cNvSpPr/>
      </dsp:nvSpPr>
      <dsp:spPr>
        <a:xfrm>
          <a:off x="2201541" y="-181908"/>
          <a:ext cx="2391761" cy="239176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FF3269-D59C-4E70-92CC-30AA2B9232BB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39266A-9D2C-422F-917C-78C4AC82424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60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3269-D59C-4E70-92CC-30AA2B9232BB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66A-9D2C-422F-917C-78C4AC824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46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3269-D59C-4E70-92CC-30AA2B9232BB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66A-9D2C-422F-917C-78C4AC82424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14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3269-D59C-4E70-92CC-30AA2B9232BB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66A-9D2C-422F-917C-78C4AC82424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532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3269-D59C-4E70-92CC-30AA2B9232BB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66A-9D2C-422F-917C-78C4AC824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94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3269-D59C-4E70-92CC-30AA2B9232BB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66A-9D2C-422F-917C-78C4AC824241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355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3269-D59C-4E70-92CC-30AA2B9232BB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66A-9D2C-422F-917C-78C4AC82424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578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3269-D59C-4E70-92CC-30AA2B9232BB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66A-9D2C-422F-917C-78C4AC82424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599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3269-D59C-4E70-92CC-30AA2B9232BB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66A-9D2C-422F-917C-78C4AC82424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50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3269-D59C-4E70-92CC-30AA2B9232BB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66A-9D2C-422F-917C-78C4AC824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89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3269-D59C-4E70-92CC-30AA2B9232BB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66A-9D2C-422F-917C-78C4AC82424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52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3269-D59C-4E70-92CC-30AA2B9232BB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66A-9D2C-422F-917C-78C4AC824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4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3269-D59C-4E70-92CC-30AA2B9232BB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66A-9D2C-422F-917C-78C4AC82424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3269-D59C-4E70-92CC-30AA2B9232BB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66A-9D2C-422F-917C-78C4AC82424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23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3269-D59C-4E70-92CC-30AA2B9232BB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66A-9D2C-422F-917C-78C4AC824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20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3269-D59C-4E70-92CC-30AA2B9232BB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66A-9D2C-422F-917C-78C4AC82424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7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3269-D59C-4E70-92CC-30AA2B9232BB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66A-9D2C-422F-917C-78C4AC824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36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FF3269-D59C-4E70-92CC-30AA2B9232BB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39266A-9D2C-422F-917C-78C4AC824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69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dira.teixeira@mec.gov.b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64275" y="573206"/>
            <a:ext cx="107544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/>
              <a:t>Painel: desafios atuais e perspectivas da formação para o SUS.</a:t>
            </a:r>
            <a:endParaRPr lang="en-US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707" y="5472752"/>
            <a:ext cx="2237003" cy="68099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261253" y="4003217"/>
            <a:ext cx="7517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u="sng" dirty="0" smtClean="0"/>
              <a:t>Dra. Aldira Samantha Garrido Teixeira</a:t>
            </a:r>
          </a:p>
          <a:p>
            <a:pPr algn="ctr"/>
            <a:r>
              <a:rPr lang="pt-BR" i="1" dirty="0" smtClean="0"/>
              <a:t>Coordenadora Geral de Residência em Saúde – SESU/MEC</a:t>
            </a:r>
          </a:p>
          <a:p>
            <a:pPr algn="ctr"/>
            <a:r>
              <a:rPr lang="pt-BR" i="1" dirty="0" smtClean="0"/>
              <a:t>Diretora Substituta da Diretoria de Desenvolvimento da Educação em Saúde DDES/</a:t>
            </a:r>
            <a:r>
              <a:rPr lang="pt-BR" i="1" dirty="0" err="1" smtClean="0"/>
              <a:t>SESu</a:t>
            </a:r>
            <a:r>
              <a:rPr lang="pt-BR" i="1" dirty="0" smtClean="0"/>
              <a:t>/MEC</a:t>
            </a:r>
          </a:p>
          <a:p>
            <a:pPr algn="ctr"/>
            <a:endParaRPr lang="pt-BR" i="1" dirty="0" smtClean="0"/>
          </a:p>
          <a:p>
            <a:pPr algn="ctr"/>
            <a:r>
              <a:rPr lang="pt-BR" i="1" dirty="0">
                <a:hlinkClick r:id="rId3"/>
              </a:rPr>
              <a:t>a</a:t>
            </a:r>
            <a:r>
              <a:rPr lang="pt-BR" i="1" dirty="0" smtClean="0">
                <a:hlinkClick r:id="rId3"/>
              </a:rPr>
              <a:t>ldira.teixeira@mec.gov.br</a:t>
            </a:r>
            <a:endParaRPr lang="pt-BR" i="1" dirty="0" smtClean="0"/>
          </a:p>
          <a:p>
            <a:pPr algn="ctr"/>
            <a:endParaRPr lang="pt-BR" i="1" dirty="0"/>
          </a:p>
          <a:p>
            <a:pPr algn="ctr"/>
            <a:r>
              <a:rPr lang="pt-BR" i="1" dirty="0" smtClean="0"/>
              <a:t>Brasília, 20 de agosto de 2019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75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662" y="472966"/>
            <a:ext cx="10899228" cy="122904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Total de Vagas de Residência Médica na Região Centro-Oeste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376" y="6208363"/>
            <a:ext cx="2011854" cy="4389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593" y="1702015"/>
            <a:ext cx="8464232" cy="287472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297">
            <a:off x="679808" y="5033852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457" y="242942"/>
            <a:ext cx="1109884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Programas de Residência Médica na Região Sul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202" y="6257525"/>
            <a:ext cx="2011854" cy="4389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711" y="2073736"/>
            <a:ext cx="8832242" cy="26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457" y="242942"/>
            <a:ext cx="11459582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Total de Vagas de Residência Médica na Região Sul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202" y="6257525"/>
            <a:ext cx="2011854" cy="4389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954" y="1674295"/>
            <a:ext cx="8464232" cy="22387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8388">
            <a:off x="1023257" y="436083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160" y="662152"/>
            <a:ext cx="11327874" cy="54303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Programas de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Residência Médica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na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Região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Sudeste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473" y="6419050"/>
            <a:ext cx="2011854" cy="4389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879" y="1756319"/>
            <a:ext cx="8832242" cy="334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159" y="620110"/>
            <a:ext cx="11689167" cy="58507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Total de Vagas de Residência Médica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na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Região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Sudeste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473" y="6419050"/>
            <a:ext cx="2011854" cy="4389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626" y="1598323"/>
            <a:ext cx="8464232" cy="29128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379">
            <a:off x="434827" y="4764158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3127" y="171632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Programas de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Residência Médica no Brasil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873" y="6306687"/>
            <a:ext cx="2011854" cy="4389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16" y="1749409"/>
            <a:ext cx="9124112" cy="35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586" y="181464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Programas de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Residência Médica no Brasil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682" y="1713505"/>
            <a:ext cx="4487045" cy="35603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873" y="6306687"/>
            <a:ext cx="2011854" cy="4389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86" y="1953031"/>
            <a:ext cx="6627119" cy="33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15615"/>
            <a:ext cx="10523483" cy="549021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Financiamento dos programas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214" y="586271"/>
            <a:ext cx="7493205" cy="34234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966" y="4114366"/>
            <a:ext cx="6992191" cy="2226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4" y="6120891"/>
            <a:ext cx="2011854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22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325822"/>
            <a:ext cx="9601196" cy="998481"/>
          </a:xfrm>
        </p:spPr>
        <p:txBody>
          <a:bodyPr>
            <a:normAutofit/>
          </a:bodyPr>
          <a:lstStyle/>
          <a:p>
            <a:r>
              <a:rPr lang="pt-BR" sz="5400" dirty="0" smtClean="0"/>
              <a:t>Investimento em Residência MEC</a:t>
            </a:r>
            <a:endParaRPr lang="en-US" sz="54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783739"/>
              </p:ext>
            </p:extLst>
          </p:nvPr>
        </p:nvGraphicFramePr>
        <p:xfrm>
          <a:off x="508436" y="1555530"/>
          <a:ext cx="10622018" cy="4750101"/>
        </p:xfrm>
        <a:graphic>
          <a:graphicData uri="http://schemas.openxmlformats.org/drawingml/2006/table">
            <a:tbl>
              <a:tblPr/>
              <a:tblGrid>
                <a:gridCol w="2317502">
                  <a:extLst>
                    <a:ext uri="{9D8B030D-6E8A-4147-A177-3AD203B41FA5}">
                      <a16:colId xmlns:a16="http://schemas.microsoft.com/office/drawing/2014/main" val="962129955"/>
                    </a:ext>
                  </a:extLst>
                </a:gridCol>
                <a:gridCol w="2410581">
                  <a:extLst>
                    <a:ext uri="{9D8B030D-6E8A-4147-A177-3AD203B41FA5}">
                      <a16:colId xmlns:a16="http://schemas.microsoft.com/office/drawing/2014/main" val="3869378052"/>
                    </a:ext>
                  </a:extLst>
                </a:gridCol>
                <a:gridCol w="807734">
                  <a:extLst>
                    <a:ext uri="{9D8B030D-6E8A-4147-A177-3AD203B41FA5}">
                      <a16:colId xmlns:a16="http://schemas.microsoft.com/office/drawing/2014/main" val="2285206019"/>
                    </a:ext>
                  </a:extLst>
                </a:gridCol>
                <a:gridCol w="2099798">
                  <a:extLst>
                    <a:ext uri="{9D8B030D-6E8A-4147-A177-3AD203B41FA5}">
                      <a16:colId xmlns:a16="http://schemas.microsoft.com/office/drawing/2014/main" val="2995533178"/>
                    </a:ext>
                  </a:extLst>
                </a:gridCol>
                <a:gridCol w="2986403">
                  <a:extLst>
                    <a:ext uri="{9D8B030D-6E8A-4147-A177-3AD203B41FA5}">
                      <a16:colId xmlns:a16="http://schemas.microsoft.com/office/drawing/2014/main" val="3009497681"/>
                    </a:ext>
                  </a:extLst>
                </a:gridCol>
              </a:tblGrid>
              <a:tr h="2681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 Gestora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Governo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Financeiro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Continuidade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527410"/>
                  </a:ext>
                </a:extLst>
              </a:tr>
              <a:tr h="1512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99" marR="8399" marT="8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849631"/>
                  </a:ext>
                </a:extLst>
              </a:tr>
              <a:tr h="13373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150011 - Secretaria de Educação Superior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Residência Multiprofissional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Custeio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210,473,615.56</a:t>
                      </a:r>
                    </a:p>
                    <a:p>
                      <a:pPr algn="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410742"/>
                  </a:ext>
                </a:extLst>
              </a:tr>
              <a:tr h="163264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150011 - Secretaria de Educação Superior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Residência Médica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Custeio</a:t>
                      </a: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421,778,647.17</a:t>
                      </a:r>
                    </a:p>
                    <a:p>
                      <a:pPr algn="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068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901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3646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CNRM</a:t>
            </a:r>
            <a:endParaRPr lang="en-US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234176"/>
              </p:ext>
            </p:extLst>
          </p:nvPr>
        </p:nvGraphicFramePr>
        <p:xfrm>
          <a:off x="2270236" y="2406873"/>
          <a:ext cx="6921389" cy="3248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2411">
                  <a:extLst>
                    <a:ext uri="{9D8B030D-6E8A-4147-A177-3AD203B41FA5}">
                      <a16:colId xmlns:a16="http://schemas.microsoft.com/office/drawing/2014/main" val="315971062"/>
                    </a:ext>
                  </a:extLst>
                </a:gridCol>
                <a:gridCol w="402340">
                  <a:extLst>
                    <a:ext uri="{9D8B030D-6E8A-4147-A177-3AD203B41FA5}">
                      <a16:colId xmlns:a16="http://schemas.microsoft.com/office/drawing/2014/main" val="1518439650"/>
                    </a:ext>
                  </a:extLst>
                </a:gridCol>
                <a:gridCol w="439949">
                  <a:extLst>
                    <a:ext uri="{9D8B030D-6E8A-4147-A177-3AD203B41FA5}">
                      <a16:colId xmlns:a16="http://schemas.microsoft.com/office/drawing/2014/main" val="2380816660"/>
                    </a:ext>
                  </a:extLst>
                </a:gridCol>
                <a:gridCol w="461946">
                  <a:extLst>
                    <a:ext uri="{9D8B030D-6E8A-4147-A177-3AD203B41FA5}">
                      <a16:colId xmlns:a16="http://schemas.microsoft.com/office/drawing/2014/main" val="1207116"/>
                    </a:ext>
                  </a:extLst>
                </a:gridCol>
                <a:gridCol w="413694">
                  <a:extLst>
                    <a:ext uri="{9D8B030D-6E8A-4147-A177-3AD203B41FA5}">
                      <a16:colId xmlns:a16="http://schemas.microsoft.com/office/drawing/2014/main" val="545614187"/>
                    </a:ext>
                  </a:extLst>
                </a:gridCol>
                <a:gridCol w="352669">
                  <a:extLst>
                    <a:ext uri="{9D8B030D-6E8A-4147-A177-3AD203B41FA5}">
                      <a16:colId xmlns:a16="http://schemas.microsoft.com/office/drawing/2014/main" val="1788769812"/>
                    </a:ext>
                  </a:extLst>
                </a:gridCol>
                <a:gridCol w="342024">
                  <a:extLst>
                    <a:ext uri="{9D8B030D-6E8A-4147-A177-3AD203B41FA5}">
                      <a16:colId xmlns:a16="http://schemas.microsoft.com/office/drawing/2014/main" val="2327811242"/>
                    </a:ext>
                  </a:extLst>
                </a:gridCol>
                <a:gridCol w="327123">
                  <a:extLst>
                    <a:ext uri="{9D8B030D-6E8A-4147-A177-3AD203B41FA5}">
                      <a16:colId xmlns:a16="http://schemas.microsoft.com/office/drawing/2014/main" val="1794426699"/>
                    </a:ext>
                  </a:extLst>
                </a:gridCol>
                <a:gridCol w="359055">
                  <a:extLst>
                    <a:ext uri="{9D8B030D-6E8A-4147-A177-3AD203B41FA5}">
                      <a16:colId xmlns:a16="http://schemas.microsoft.com/office/drawing/2014/main" val="3837395182"/>
                    </a:ext>
                  </a:extLst>
                </a:gridCol>
                <a:gridCol w="330672">
                  <a:extLst>
                    <a:ext uri="{9D8B030D-6E8A-4147-A177-3AD203B41FA5}">
                      <a16:colId xmlns:a16="http://schemas.microsoft.com/office/drawing/2014/main" val="829881656"/>
                    </a:ext>
                  </a:extLst>
                </a:gridCol>
                <a:gridCol w="354088">
                  <a:extLst>
                    <a:ext uri="{9D8B030D-6E8A-4147-A177-3AD203B41FA5}">
                      <a16:colId xmlns:a16="http://schemas.microsoft.com/office/drawing/2014/main" val="3059019308"/>
                    </a:ext>
                  </a:extLst>
                </a:gridCol>
                <a:gridCol w="359765">
                  <a:extLst>
                    <a:ext uri="{9D8B030D-6E8A-4147-A177-3AD203B41FA5}">
                      <a16:colId xmlns:a16="http://schemas.microsoft.com/office/drawing/2014/main" val="3385259280"/>
                    </a:ext>
                  </a:extLst>
                </a:gridCol>
                <a:gridCol w="339896">
                  <a:extLst>
                    <a:ext uri="{9D8B030D-6E8A-4147-A177-3AD203B41FA5}">
                      <a16:colId xmlns:a16="http://schemas.microsoft.com/office/drawing/2014/main" val="31563374"/>
                    </a:ext>
                  </a:extLst>
                </a:gridCol>
                <a:gridCol w="425757">
                  <a:extLst>
                    <a:ext uri="{9D8B030D-6E8A-4147-A177-3AD203B41FA5}">
                      <a16:colId xmlns:a16="http://schemas.microsoft.com/office/drawing/2014/main" val="1932140474"/>
                    </a:ext>
                  </a:extLst>
                </a:gridCol>
              </a:tblGrid>
              <a:tr h="4114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REPRESENTANTES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JAN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FEV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ABR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MAI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JUN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JUL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AGO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OUT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NOV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DEZ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515178768"/>
                  </a:ext>
                </a:extLst>
              </a:tr>
              <a:tr h="202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ABEM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641818255"/>
                  </a:ext>
                </a:extLst>
              </a:tr>
              <a:tr h="4114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MEDICO IES (SEC EXEC CNRM)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215918933"/>
                  </a:ext>
                </a:extLst>
              </a:tr>
              <a:tr h="202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MEC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241155575"/>
                  </a:ext>
                </a:extLst>
              </a:tr>
              <a:tr h="202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MEC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127581175"/>
                  </a:ext>
                </a:extLst>
              </a:tr>
              <a:tr h="202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948929241"/>
                  </a:ext>
                </a:extLst>
              </a:tr>
              <a:tr h="202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CONASS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252689466"/>
                  </a:ext>
                </a:extLst>
              </a:tr>
              <a:tr h="202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CONASEMS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448322955"/>
                  </a:ext>
                </a:extLst>
              </a:tr>
              <a:tr h="202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FENAM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792557324"/>
                  </a:ext>
                </a:extLst>
              </a:tr>
              <a:tr h="202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ANMR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988521164"/>
                  </a:ext>
                </a:extLst>
              </a:tr>
              <a:tr h="202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CFM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840934564"/>
                  </a:ext>
                </a:extLst>
              </a:tr>
              <a:tr h="202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FBAM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165379835"/>
                  </a:ext>
                </a:extLst>
              </a:tr>
              <a:tr h="202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AMB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047655483"/>
                  </a:ext>
                </a:extLst>
              </a:tr>
              <a:tr h="202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56328499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1755228" y="1618594"/>
            <a:ext cx="9141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PARTICIPAÇÃO DOS CONSELHEIROS DA CNRM 2019</a:t>
            </a:r>
            <a:endParaRPr lang="en-US" altLang="en-US" sz="16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ATAS DAS REUNIOES DA CNRM/CGRS/SESU/MEC,2019</a:t>
            </a:r>
            <a:endParaRPr lang="pt-BR" altLang="en-US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808" y="6005316"/>
            <a:ext cx="2011854" cy="6124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4" y="2953532"/>
            <a:ext cx="5742930" cy="377984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2865"/>
            <a:ext cx="3158002" cy="22496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146" y="116963"/>
            <a:ext cx="3383573" cy="156071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570" y="1283083"/>
            <a:ext cx="3054361" cy="167044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336221" y="914400"/>
            <a:ext cx="45504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 CRFB/88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Formação de recursos humanos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r>
              <a:rPr lang="pt-BR" sz="2400" b="1" dirty="0"/>
              <a:t>O Usuário do SUS e suas necessidades</a:t>
            </a:r>
          </a:p>
          <a:p>
            <a:endParaRPr lang="pt-BR" sz="2400" b="1" dirty="0"/>
          </a:p>
          <a:p>
            <a:r>
              <a:rPr lang="pt-BR" sz="2400" b="1" dirty="0"/>
              <a:t>O serviço e os recursos necessários à formação e ao cuidado</a:t>
            </a:r>
          </a:p>
          <a:p>
            <a:endParaRPr lang="pt-BR" sz="2400" b="1" dirty="0"/>
          </a:p>
          <a:p>
            <a:r>
              <a:rPr lang="pt-BR" sz="2400" b="1" dirty="0"/>
              <a:t>A Formação em serviço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56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pt-BR" altLang="en-US" sz="18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PARTICIPAÇÃO DOS CONSELHEIROS DA CNRM 2018</a:t>
            </a:r>
            <a:r>
              <a:rPr lang="en-US" altLang="en-US" sz="18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en-US" altLang="en-US" sz="1800" dirty="0">
                <a:ln>
                  <a:noFill/>
                </a:ln>
                <a:solidFill>
                  <a:schemeClr val="tx1"/>
                </a:solidFill>
              </a:rPr>
            </a:br>
            <a:r>
              <a:rPr lang="pt-BR" altLang="en-US" sz="18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ATAS DAS REUNIOES DA CNRM/CGRS/SESU/MEC,2018</a:t>
            </a:r>
            <a:r>
              <a:rPr lang="pt-BR" altLang="en-US" sz="180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t-BR" altLang="en-US" sz="180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sz="1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000375" y="2870991"/>
          <a:ext cx="6191249" cy="2870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121">
                  <a:extLst>
                    <a:ext uri="{9D8B030D-6E8A-4147-A177-3AD203B41FA5}">
                      <a16:colId xmlns:a16="http://schemas.microsoft.com/office/drawing/2014/main" val="1575288072"/>
                    </a:ext>
                  </a:extLst>
                </a:gridCol>
                <a:gridCol w="359897">
                  <a:extLst>
                    <a:ext uri="{9D8B030D-6E8A-4147-A177-3AD203B41FA5}">
                      <a16:colId xmlns:a16="http://schemas.microsoft.com/office/drawing/2014/main" val="2678120235"/>
                    </a:ext>
                  </a:extLst>
                </a:gridCol>
                <a:gridCol w="393539">
                  <a:extLst>
                    <a:ext uri="{9D8B030D-6E8A-4147-A177-3AD203B41FA5}">
                      <a16:colId xmlns:a16="http://schemas.microsoft.com/office/drawing/2014/main" val="1344536759"/>
                    </a:ext>
                  </a:extLst>
                </a:gridCol>
                <a:gridCol w="413215">
                  <a:extLst>
                    <a:ext uri="{9D8B030D-6E8A-4147-A177-3AD203B41FA5}">
                      <a16:colId xmlns:a16="http://schemas.microsoft.com/office/drawing/2014/main" val="2331865850"/>
                    </a:ext>
                  </a:extLst>
                </a:gridCol>
                <a:gridCol w="370053">
                  <a:extLst>
                    <a:ext uri="{9D8B030D-6E8A-4147-A177-3AD203B41FA5}">
                      <a16:colId xmlns:a16="http://schemas.microsoft.com/office/drawing/2014/main" val="736345790"/>
                    </a:ext>
                  </a:extLst>
                </a:gridCol>
                <a:gridCol w="315466">
                  <a:extLst>
                    <a:ext uri="{9D8B030D-6E8A-4147-A177-3AD203B41FA5}">
                      <a16:colId xmlns:a16="http://schemas.microsoft.com/office/drawing/2014/main" val="2569112924"/>
                    </a:ext>
                  </a:extLst>
                </a:gridCol>
                <a:gridCol w="305944">
                  <a:extLst>
                    <a:ext uri="{9D8B030D-6E8A-4147-A177-3AD203B41FA5}">
                      <a16:colId xmlns:a16="http://schemas.microsoft.com/office/drawing/2014/main" val="2142412641"/>
                    </a:ext>
                  </a:extLst>
                </a:gridCol>
                <a:gridCol w="292615">
                  <a:extLst>
                    <a:ext uri="{9D8B030D-6E8A-4147-A177-3AD203B41FA5}">
                      <a16:colId xmlns:a16="http://schemas.microsoft.com/office/drawing/2014/main" val="2267629345"/>
                    </a:ext>
                  </a:extLst>
                </a:gridCol>
                <a:gridCol w="321178">
                  <a:extLst>
                    <a:ext uri="{9D8B030D-6E8A-4147-A177-3AD203B41FA5}">
                      <a16:colId xmlns:a16="http://schemas.microsoft.com/office/drawing/2014/main" val="1759211322"/>
                    </a:ext>
                  </a:extLst>
                </a:gridCol>
                <a:gridCol w="295789">
                  <a:extLst>
                    <a:ext uri="{9D8B030D-6E8A-4147-A177-3AD203B41FA5}">
                      <a16:colId xmlns:a16="http://schemas.microsoft.com/office/drawing/2014/main" val="666242373"/>
                    </a:ext>
                  </a:extLst>
                </a:gridCol>
                <a:gridCol w="316735">
                  <a:extLst>
                    <a:ext uri="{9D8B030D-6E8A-4147-A177-3AD203B41FA5}">
                      <a16:colId xmlns:a16="http://schemas.microsoft.com/office/drawing/2014/main" val="2536735422"/>
                    </a:ext>
                  </a:extLst>
                </a:gridCol>
                <a:gridCol w="321813">
                  <a:extLst>
                    <a:ext uri="{9D8B030D-6E8A-4147-A177-3AD203B41FA5}">
                      <a16:colId xmlns:a16="http://schemas.microsoft.com/office/drawing/2014/main" val="456348564"/>
                    </a:ext>
                  </a:extLst>
                </a:gridCol>
                <a:gridCol w="304040">
                  <a:extLst>
                    <a:ext uri="{9D8B030D-6E8A-4147-A177-3AD203B41FA5}">
                      <a16:colId xmlns:a16="http://schemas.microsoft.com/office/drawing/2014/main" val="4263011511"/>
                    </a:ext>
                  </a:extLst>
                </a:gridCol>
                <a:gridCol w="380844">
                  <a:extLst>
                    <a:ext uri="{9D8B030D-6E8A-4147-A177-3AD203B41FA5}">
                      <a16:colId xmlns:a16="http://schemas.microsoft.com/office/drawing/2014/main" val="30168104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REPRESENTANTES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JAN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FEV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ABR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MAI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JUN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JUL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AGO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OUT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NOV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DEZ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891362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CONASS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585952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FENAM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025750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MEDICO IES (SEC EXEC CNRM)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999975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ABEM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719613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165149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FBAM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112525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ANMR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026949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MEC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901817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AMB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434081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CONASEMS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592078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MEC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541185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CFM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831526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83955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972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CNRM E CNRMS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INOVAÇÃO E GESTAO PARA A SUSTENTABILIDADE </a:t>
            </a:r>
            <a:endParaRPr lang="pt-BR" dirty="0" smtClean="0"/>
          </a:p>
          <a:p>
            <a:r>
              <a:rPr lang="pt-BR" dirty="0" smtClean="0"/>
              <a:t>PLANEJAMENTO ESTRATÉGICO E METAS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3806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DESAFIOS: </a:t>
            </a:r>
            <a:r>
              <a:rPr lang="pt-BR" dirty="0"/>
              <a:t>A manutenção da formação em Residência como uma Política de Estado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72119693"/>
              </p:ext>
            </p:extLst>
          </p:nvPr>
        </p:nvGraphicFramePr>
        <p:xfrm>
          <a:off x="3111690" y="1801504"/>
          <a:ext cx="6455391" cy="433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05264" y="4399424"/>
            <a:ext cx="3712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800" dirty="0" smtClean="0"/>
              <a:t>A CGRS</a:t>
            </a:r>
          </a:p>
        </p:txBody>
      </p:sp>
    </p:spTree>
    <p:extLst>
      <p:ext uri="{BB962C8B-B14F-4D97-AF65-F5344CB8AC3E}">
        <p14:creationId xmlns:p14="http://schemas.microsoft.com/office/powerpoint/2010/main" val="119615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723331"/>
            <a:ext cx="9601196" cy="51525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sz="3200" dirty="0" smtClean="0"/>
          </a:p>
          <a:p>
            <a:r>
              <a:rPr lang="pt-BR" sz="3200" b="1" dirty="0" smtClean="0"/>
              <a:t>A </a:t>
            </a:r>
            <a:r>
              <a:rPr lang="pt-BR" sz="3200" b="1" dirty="0"/>
              <a:t>busca pela </a:t>
            </a:r>
            <a:r>
              <a:rPr lang="pt-BR" sz="3200" b="1" dirty="0" smtClean="0"/>
              <a:t>excelência </a:t>
            </a:r>
            <a:r>
              <a:rPr lang="pt-BR" sz="3200" dirty="0" smtClean="0"/>
              <a:t>(matrizes/perfil /competências </a:t>
            </a:r>
            <a:r>
              <a:rPr lang="pt-BR" sz="3200" dirty="0" err="1" smtClean="0"/>
              <a:t>interprofissionais</a:t>
            </a:r>
            <a:r>
              <a:rPr lang="pt-BR" sz="3200" dirty="0" smtClean="0"/>
              <a:t>)</a:t>
            </a:r>
            <a:endParaRPr lang="pt-BR" sz="3200" dirty="0"/>
          </a:p>
          <a:p>
            <a:r>
              <a:rPr lang="pt-BR" sz="3200" b="1" dirty="0"/>
              <a:t>A articulação com os cenários de prática </a:t>
            </a:r>
          </a:p>
          <a:p>
            <a:r>
              <a:rPr lang="pt-BR" sz="3200" b="1" dirty="0"/>
              <a:t>Formação de preceptores\ remuneração</a:t>
            </a:r>
          </a:p>
          <a:p>
            <a:r>
              <a:rPr lang="pt-BR" sz="3200" b="1" dirty="0"/>
              <a:t>Taxa de ociosidade </a:t>
            </a:r>
          </a:p>
          <a:p>
            <a:r>
              <a:rPr lang="pt-BR" sz="3200" b="1" dirty="0"/>
              <a:t>Aumento do valor da bolsa </a:t>
            </a:r>
            <a:endParaRPr lang="pt-BR" sz="3200" b="1" dirty="0" smtClean="0"/>
          </a:p>
          <a:p>
            <a:r>
              <a:rPr lang="pt-BR" sz="3200" b="1" dirty="0" smtClean="0"/>
              <a:t>Inovação </a:t>
            </a:r>
          </a:p>
          <a:p>
            <a:r>
              <a:rPr lang="pt-BR" sz="3200" b="1" dirty="0" smtClean="0"/>
              <a:t>Adequar necessidade de especialistas no SUS por território / oferta de vagas</a:t>
            </a:r>
          </a:p>
          <a:p>
            <a:r>
              <a:rPr lang="pt-BR" sz="3200" b="1" dirty="0" smtClean="0"/>
              <a:t>Valorização das residências na formação profissional  </a:t>
            </a:r>
          </a:p>
          <a:p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3193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2697" y="723331"/>
            <a:ext cx="9601196" cy="5152537"/>
          </a:xfrm>
        </p:spPr>
        <p:txBody>
          <a:bodyPr>
            <a:normAutofit/>
          </a:bodyPr>
          <a:lstStyle/>
          <a:p>
            <a:r>
              <a:rPr lang="pt-BR" sz="2700" b="1" dirty="0" smtClean="0"/>
              <a:t>Diretrizes por competências </a:t>
            </a:r>
          </a:p>
          <a:p>
            <a:r>
              <a:rPr lang="pt-BR" sz="2700" b="1" dirty="0" smtClean="0"/>
              <a:t>Valorização </a:t>
            </a:r>
            <a:r>
              <a:rPr lang="pt-BR" sz="2700" b="1" dirty="0"/>
              <a:t>das residências na formação profissional </a:t>
            </a:r>
            <a:endParaRPr lang="pt-BR" sz="2700" b="1" dirty="0" smtClean="0"/>
          </a:p>
          <a:p>
            <a:r>
              <a:rPr lang="pt-BR" sz="2700" b="1" dirty="0"/>
              <a:t>A formação e inserção do egresso no mundo do trabalho </a:t>
            </a:r>
          </a:p>
          <a:p>
            <a:r>
              <a:rPr lang="pt-BR" sz="2700" b="1" dirty="0" smtClean="0"/>
              <a:t>Valorização das Residências na Carreira docente </a:t>
            </a:r>
            <a:endParaRPr lang="pt-BR" sz="2700" b="1" dirty="0"/>
          </a:p>
          <a:p>
            <a:r>
              <a:rPr lang="pt-BR" sz="2700" b="1" dirty="0" smtClean="0"/>
              <a:t>ARTICULAÇÃO COM O STRICTO SENSU</a:t>
            </a:r>
            <a:endParaRPr lang="pt-BR" sz="2700" b="1" dirty="0"/>
          </a:p>
          <a:p>
            <a:endParaRPr lang="pt-BR" sz="2700" b="1" dirty="0" smtClean="0"/>
          </a:p>
          <a:p>
            <a:pPr marL="0" indent="0">
              <a:buNone/>
            </a:pPr>
            <a:r>
              <a:rPr lang="pt-BR" sz="3600" b="1" dirty="0" smtClean="0"/>
              <a:t>FORMAR PARA O SUS NO SUS !!</a:t>
            </a:r>
            <a:r>
              <a:rPr lang="pt-BR" sz="3600" dirty="0"/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75" y="5090615"/>
            <a:ext cx="4980575" cy="96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74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18570" y="1851949"/>
            <a:ext cx="10232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i="1" dirty="0" smtClean="0"/>
              <a:t>OBRIGADA!</a:t>
            </a:r>
            <a:endParaRPr lang="en-US" sz="7200" b="1" i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00" y="4926848"/>
            <a:ext cx="5339091" cy="116489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25087" y="3052278"/>
            <a:ext cx="657920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Dra. Aldira Samantha </a:t>
            </a:r>
            <a:r>
              <a:rPr lang="pt-BR" sz="3600" dirty="0" smtClean="0"/>
              <a:t>G. </a:t>
            </a:r>
            <a:r>
              <a:rPr lang="pt-BR" sz="3600" dirty="0" smtClean="0"/>
              <a:t>Teixeira</a:t>
            </a:r>
          </a:p>
          <a:p>
            <a:pPr algn="ctr"/>
            <a:endParaRPr lang="pt-BR" dirty="0"/>
          </a:p>
          <a:p>
            <a:pPr algn="ctr"/>
            <a:r>
              <a:rPr lang="pt-BR" sz="4000" dirty="0"/>
              <a:t>a</a:t>
            </a:r>
            <a:r>
              <a:rPr lang="pt-BR" sz="4000" dirty="0" smtClean="0"/>
              <a:t>ldira.teixeira@mec.gov.br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0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19503" y="262759"/>
            <a:ext cx="1017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941100"/>
              </a:buClr>
              <a:buSzPts val="2000"/>
            </a:pPr>
            <a:r>
              <a:rPr lang="pt-BR" sz="2800" b="1" dirty="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rPr>
              <a:t>PRESSUPOSTOS DOS PROGRAMAS DE RESIDÊNCIA EM SAÚDE</a:t>
            </a: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808" y="6005316"/>
            <a:ext cx="2011854" cy="6124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32" y="575824"/>
            <a:ext cx="11528535" cy="57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Taxa de ociosidade na Residência Médica 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324" y="4317998"/>
            <a:ext cx="2011854" cy="6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0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763" y="199648"/>
            <a:ext cx="11631293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Programas de Residência Médica</a:t>
            </a: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na Região Norte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202" y="6326351"/>
            <a:ext cx="2011854" cy="4389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76" y="1666834"/>
            <a:ext cx="8832242" cy="435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7987"/>
            <a:ext cx="12260826" cy="1367895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Total de vagas de Residência Médica</a:t>
            </a: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na Região Norte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202" y="6326351"/>
            <a:ext cx="2011854" cy="4389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258" y="1485882"/>
            <a:ext cx="8464232" cy="391776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0424">
            <a:off x="423849" y="4565442"/>
            <a:ext cx="236065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558" y="0"/>
            <a:ext cx="11555615" cy="145042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Programas de Residência Médica</a:t>
            </a: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na Região Nordeste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202" y="6326351"/>
            <a:ext cx="2011854" cy="4389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11" y="1214293"/>
            <a:ext cx="8832242" cy="540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2905" y="0"/>
            <a:ext cx="12423228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Total de Vagas de Residência Médica na Região Nordeste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202" y="6326351"/>
            <a:ext cx="2011854" cy="4389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065" y="1325563"/>
            <a:ext cx="8029176" cy="471788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5745">
            <a:off x="380826" y="2720085"/>
            <a:ext cx="2313213" cy="17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819" y="158648"/>
            <a:ext cx="11956026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Programas de Residência Médica na Região Centro-Oeste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376" y="6208363"/>
            <a:ext cx="2011854" cy="4389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711" y="1578754"/>
            <a:ext cx="8832242" cy="330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683</TotalTime>
  <Words>693</Words>
  <Application>Microsoft Office PowerPoint</Application>
  <PresentationFormat>Widescreen</PresentationFormat>
  <Paragraphs>472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Garamond</vt:lpstr>
      <vt:lpstr>Times New Roman</vt:lpstr>
      <vt:lpstr>Orgânico</vt:lpstr>
      <vt:lpstr>Apresentação do PowerPoint</vt:lpstr>
      <vt:lpstr>Apresentação do PowerPoint</vt:lpstr>
      <vt:lpstr>Apresentação do PowerPoint</vt:lpstr>
      <vt:lpstr>Taxa de ociosidade na Residência Médica </vt:lpstr>
      <vt:lpstr>Programas de Residência Médica na Região Norte</vt:lpstr>
      <vt:lpstr>Total de vagas de Residência Médica na Região Norte</vt:lpstr>
      <vt:lpstr>Programas de Residência Médica na Região Nordeste</vt:lpstr>
      <vt:lpstr>Total de Vagas de Residência Médica na Região Nordeste</vt:lpstr>
      <vt:lpstr>Programas de Residência Médica na Região Centro-Oeste</vt:lpstr>
      <vt:lpstr>Total de Vagas de Residência Médica na Região Centro-Oeste</vt:lpstr>
      <vt:lpstr>Programas de Residência Médica na Região Sul</vt:lpstr>
      <vt:lpstr>Total de Vagas de Residência Médica na Região Sul</vt:lpstr>
      <vt:lpstr>Programas de Residência Médica na Região Sudeste</vt:lpstr>
      <vt:lpstr>Total de Vagas de Residência Médica na Região Sudeste</vt:lpstr>
      <vt:lpstr>Programas de Residência Médica no Brasil</vt:lpstr>
      <vt:lpstr>Programas de Residência Médica no Brasil</vt:lpstr>
      <vt:lpstr>Financiamento dos programas </vt:lpstr>
      <vt:lpstr>Investimento em Residência MEC</vt:lpstr>
      <vt:lpstr>CNRM</vt:lpstr>
      <vt:lpstr>PARTICIPAÇÃO DOS CONSELHEIROS DA CNRM 2018 FONTE: ATAS DAS REUNIOES DA CNRM/CGRS/SESU/MEC,2018 </vt:lpstr>
      <vt:lpstr>CNRM E CNRMS</vt:lpstr>
      <vt:lpstr>DESAFIOS: A manutenção da formação em Residência como uma Política de Estado </vt:lpstr>
      <vt:lpstr>Apresentação do PowerPoint</vt:lpstr>
      <vt:lpstr>Apresentação do PowerPoint</vt:lpstr>
      <vt:lpstr>Apresentação do PowerPoint</vt:lpstr>
    </vt:vector>
  </TitlesOfParts>
  <Company>Ministério da Educação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Torales Porto</dc:creator>
  <cp:lastModifiedBy>DPLS-PROPPI</cp:lastModifiedBy>
  <cp:revision>94</cp:revision>
  <dcterms:created xsi:type="dcterms:W3CDTF">2018-04-11T14:48:22Z</dcterms:created>
  <dcterms:modified xsi:type="dcterms:W3CDTF">2019-12-05T14:16:18Z</dcterms:modified>
</cp:coreProperties>
</file>